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7" r:id="rId3"/>
    <p:sldId id="277" r:id="rId4"/>
    <p:sldId id="260" r:id="rId5"/>
    <p:sldId id="261" r:id="rId6"/>
    <p:sldId id="262" r:id="rId7"/>
    <p:sldId id="263" r:id="rId8"/>
    <p:sldId id="279" r:id="rId9"/>
    <p:sldId id="264" r:id="rId10"/>
    <p:sldId id="265" r:id="rId11"/>
    <p:sldId id="266" r:id="rId12"/>
    <p:sldId id="267" r:id="rId13"/>
    <p:sldId id="27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P6ATA" initials="L" lastIdx="1" clrIdx="0">
    <p:extLst>
      <p:ext uri="{19B8F6BF-5375-455C-9EA6-DF929625EA0E}">
        <p15:presenceInfo xmlns:p15="http://schemas.microsoft.com/office/powerpoint/2012/main" userId="LAP6ATA" providerId="None"/>
      </p:ext>
    </p:extLst>
  </p:cmAuthor>
  <p:cmAuthor id="2" name="Bueno, Eduardo" initials="BE" lastIdx="1" clrIdx="1">
    <p:extLst>
      <p:ext uri="{19B8F6BF-5375-455C-9EA6-DF929625EA0E}">
        <p15:presenceInfo xmlns:p15="http://schemas.microsoft.com/office/powerpoint/2012/main" userId="S-1-5-21-702074188-2833732907-241959117-281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BD2"/>
    <a:srgbClr val="007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DE411-0728-45B1-B219-A5F38C41F4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F6E54-A66D-418C-88DC-602D19E1D8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6E482-F2E1-AE4E-B7AD-A6CBD907DF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1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8F19-F52C-41D0-BCD4-363E3C3E4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E855E-B429-4900-96C6-7CC7D4DD0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26D01-CF55-494F-B33B-BD32DE62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4EE66-701B-4991-BDE7-1E6C7832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A9BD4-7B2C-4DE4-8355-60913E5F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273E1-E84C-40D2-A8A9-C58B0CF2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1B04B-3CFE-4448-988A-1CFF26DA5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CC4A0-80F1-4CD7-8210-2BEF7C5D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97799-BA28-4B8A-8DF5-B0295570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299FE-847C-41FF-A67F-DFF15FF2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7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03335-C489-4094-827B-79787FAAB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29503-4AA7-4AEF-BA62-0E1743248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B10A-BB37-4F8B-B1FA-D139424B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43FE8-288E-491A-B3E5-B0779B0D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6B314-686D-470F-8244-024445F3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33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-6096"/>
            <a:ext cx="11582400" cy="6864096"/>
          </a:xfrm>
          <a:prstGeom prst="rect">
            <a:avLst/>
          </a:prstGeom>
        </p:spPr>
      </p:pic>
      <p:sp>
        <p:nvSpPr>
          <p:cNvPr id="20" name="Rectangle 13"/>
          <p:cNvSpPr/>
          <p:nvPr userDrawn="1"/>
        </p:nvSpPr>
        <p:spPr>
          <a:xfrm>
            <a:off x="3352804" y="4670783"/>
            <a:ext cx="3657600" cy="140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Rectangle 8"/>
          <p:cNvSpPr/>
          <p:nvPr userDrawn="1"/>
        </p:nvSpPr>
        <p:spPr>
          <a:xfrm>
            <a:off x="4" y="2316480"/>
            <a:ext cx="5181600" cy="27432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485691" y="2515443"/>
            <a:ext cx="4470135" cy="1524000"/>
          </a:xfrm>
        </p:spPr>
        <p:txBody>
          <a:bodyPr anchor="t">
            <a:noAutofit/>
          </a:bodyPr>
          <a:lstStyle>
            <a:lvl1pPr>
              <a:defRPr sz="3733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Afbeelding 23" descr="WK_H_01_Pos_RGB_2400_Colo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9091" y="5084295"/>
            <a:ext cx="3671316" cy="988568"/>
          </a:xfrm>
          <a:prstGeom prst="rect">
            <a:avLst/>
          </a:prstGeom>
        </p:spPr>
      </p:pic>
      <p:sp>
        <p:nvSpPr>
          <p:cNvPr id="2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84723" y="4077717"/>
            <a:ext cx="4471103" cy="4152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Name Presenter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485689" y="4525436"/>
            <a:ext cx="2853400" cy="31679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67">
                <a:solidFill>
                  <a:schemeClr val="bg2"/>
                </a:solidFill>
              </a:defRPr>
            </a:lvl1pPr>
            <a:lvl2pPr marL="541840" indent="0">
              <a:buFontTx/>
              <a:buNone/>
              <a:defRPr sz="1867">
                <a:solidFill>
                  <a:schemeClr val="bg2"/>
                </a:solidFill>
              </a:defRPr>
            </a:lvl2pPr>
            <a:lvl3pPr marL="1015949" indent="0">
              <a:buFontTx/>
              <a:buNone/>
              <a:defRPr sz="1867">
                <a:solidFill>
                  <a:schemeClr val="bg2"/>
                </a:solidFill>
              </a:defRPr>
            </a:lvl3pPr>
            <a:lvl4pPr marL="1490059" indent="0">
              <a:buFontTx/>
              <a:buNone/>
              <a:defRPr sz="1867">
                <a:solidFill>
                  <a:schemeClr val="bg2"/>
                </a:solidFill>
              </a:defRPr>
            </a:lvl4pPr>
            <a:lvl5pPr marL="2438278" indent="0">
              <a:buFontTx/>
              <a:buNone/>
              <a:defRPr sz="1867"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890213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0"/>
            <a:ext cx="11582400" cy="6864096"/>
          </a:xfrm>
          <a:prstGeom prst="rect">
            <a:avLst/>
          </a:prstGeom>
        </p:spPr>
      </p:pic>
      <p:sp>
        <p:nvSpPr>
          <p:cNvPr id="20" name="Rectangle 13"/>
          <p:cNvSpPr/>
          <p:nvPr userDrawn="1"/>
        </p:nvSpPr>
        <p:spPr>
          <a:xfrm>
            <a:off x="3352804" y="4670783"/>
            <a:ext cx="3657600" cy="140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Rectangle 8"/>
          <p:cNvSpPr/>
          <p:nvPr userDrawn="1"/>
        </p:nvSpPr>
        <p:spPr>
          <a:xfrm>
            <a:off x="4" y="2316480"/>
            <a:ext cx="5181600" cy="27432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485691" y="2515443"/>
            <a:ext cx="4470135" cy="1524000"/>
          </a:xfrm>
        </p:spPr>
        <p:txBody>
          <a:bodyPr anchor="t">
            <a:noAutofit/>
          </a:bodyPr>
          <a:lstStyle>
            <a:lvl1pPr>
              <a:defRPr sz="3733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Afbeelding 23" descr="WK_H_01_Pos_RGB_2400_Colo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9091" y="5084295"/>
            <a:ext cx="3671316" cy="988568"/>
          </a:xfrm>
          <a:prstGeom prst="rect">
            <a:avLst/>
          </a:prstGeom>
        </p:spPr>
      </p:pic>
      <p:sp>
        <p:nvSpPr>
          <p:cNvPr id="2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84723" y="4077717"/>
            <a:ext cx="4471103" cy="4152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Name Presenter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485689" y="4525436"/>
            <a:ext cx="2853400" cy="31679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67">
                <a:solidFill>
                  <a:schemeClr val="bg2"/>
                </a:solidFill>
              </a:defRPr>
            </a:lvl1pPr>
            <a:lvl2pPr marL="541840" indent="0">
              <a:buFontTx/>
              <a:buNone/>
              <a:defRPr sz="1867">
                <a:solidFill>
                  <a:schemeClr val="bg2"/>
                </a:solidFill>
              </a:defRPr>
            </a:lvl2pPr>
            <a:lvl3pPr marL="1015949" indent="0">
              <a:buFontTx/>
              <a:buNone/>
              <a:defRPr sz="1867">
                <a:solidFill>
                  <a:schemeClr val="bg2"/>
                </a:solidFill>
              </a:defRPr>
            </a:lvl3pPr>
            <a:lvl4pPr marL="1490059" indent="0">
              <a:buFontTx/>
              <a:buNone/>
              <a:defRPr sz="1867">
                <a:solidFill>
                  <a:schemeClr val="bg2"/>
                </a:solidFill>
              </a:defRPr>
            </a:lvl4pPr>
            <a:lvl5pPr marL="2438278" indent="0">
              <a:buFontTx/>
              <a:buNone/>
              <a:defRPr sz="1867"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00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29474-5C46-4A9C-984E-FB17EA42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02A47-CE29-4C94-8016-A5617559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F56AE-7875-4603-9906-48C2215BD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C7CE3-8F7D-42C7-A801-532E0EBD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FABE-CEEB-4B9D-BDFF-383F4769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5F18-02FA-40CF-A343-FDF3ADD7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81963-4942-4E30-A9FA-E2342ED55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49169-C2C7-42BD-A4CA-DDE8E48E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59F9A-74DD-4A8B-BB2C-62DBC19C7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8B82-E8A4-4E12-98A3-A0A73D94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6D06-DBF1-49C6-A8C1-763F9ED5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C9E6D-CFDB-47C5-A105-77A8B467E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C701A-FE33-4550-9B58-25112BDA9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ED38D-0F41-43DE-B833-5437DDAD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1D0C3-917F-44BB-9054-0E3B2666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433C6-31C9-49B7-ADBB-5DB122BC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0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198DD-E187-46C0-B7E2-C8D2463B7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CB976-6A6D-4BFF-801B-AA4E08D7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D1BAF-58E8-40F3-982C-72D837BB2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C6F49-B7CC-40FD-B621-7EBDFA2CE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4B612-80D1-4C6A-B8D8-3656E04C7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83705-ECFC-4D7E-A8DC-C802219F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78CF2-CFE7-449E-882E-CB027C9B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E7EA5-1470-49CA-B64A-79DA5BC6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BD36-825C-41BC-A787-968D97DA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71759C-9057-49EC-AD7E-7F00C5CA7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25AAC-A063-4B8E-962B-71AA607D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54394A-64CA-41BC-A907-ECD21949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3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8B595-00A3-4822-BDCF-5F07C79B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687A01-860F-41C8-930B-BD50B11B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6264C-C639-4DBC-9838-B79C7E1C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7C662-D377-443E-939E-C1E48A1F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70F6-6B1C-43C8-BEE1-143B4B2DD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8145C-9365-4A40-9F35-01B5AE21F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1D957-DB3B-497C-916C-51BEAC2A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EBA4C-4FB1-4FE5-A156-F3954F2E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A3EE0-73F4-4FF9-8BEB-6EF35A6C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115F-1B58-4D78-980B-B427EC4D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A321F-EDAC-4EF1-89B8-DB56B2F4AD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B7D0B-E9CA-4B6D-AD5B-3CFE715D0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F9F3D-A239-47B1-A6E0-63D9D2ED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C73E9-911B-451A-9EBB-E8C3CD9D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FF9AA-09A0-497A-A42E-F39ADC29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7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96245-512D-44CF-BA34-1EBB9EA37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0DB6A-C4EF-48D9-AF1D-880CB6ED8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A6AB7-3579-4304-9993-7782CDF60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9315B-8152-4EB7-A451-5BD029FA7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36E21-3061-43AE-AB50-142A50F34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1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5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inshark.com/wkovid/vu?pi=zH4zpHiibz34XBz0&amp;cmpid=Brainshark:LaPlataformaOvidEspanol-Spanish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mailto:ventaslatam@wolterskluwer.com" TargetMode="External"/><Relationship Id="rId4" Type="http://schemas.openxmlformats.org/officeDocument/2006/relationships/hyperlink" Target="mailto:ovidtrainer@ovid.co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ogin.ovid.com/?wa=wsignin1.0&amp;wtrealm=urn:ovidlanguageportals&amp;wctx=http://ovides.ovid.com/_layouts/Authenticate.aspx?Source%3d/" TargetMode="External"/><Relationship Id="rId7" Type="http://schemas.openxmlformats.org/officeDocument/2006/relationships/image" Target="../media/image5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>
                <a:latin typeface="Bliss-Regular"/>
              </a:rPr>
              <a:t>Tutorial </a:t>
            </a:r>
            <a:br>
              <a:rPr lang="en-GB" sz="3200" dirty="0">
                <a:latin typeface="Bliss-Regular"/>
              </a:rPr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6454" y="3069812"/>
            <a:ext cx="4471103" cy="415265"/>
          </a:xfrm>
        </p:spPr>
        <p:txBody>
          <a:bodyPr>
            <a:noAutofit/>
          </a:bodyPr>
          <a:lstStyle/>
          <a:p>
            <a:r>
              <a:rPr lang="en-GB" sz="2667" dirty="0" err="1">
                <a:latin typeface="Bliss-Regular"/>
              </a:rPr>
              <a:t>OvidEspañol</a:t>
            </a:r>
            <a:endParaRPr lang="en-US" sz="2667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1FD4E0A-AE2F-4C71-97D3-F30C083DD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06548" y="4675414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1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97F4D0C-DFBB-40E0-97A8-BE49F5370779}"/>
              </a:ext>
            </a:extLst>
          </p:cNvPr>
          <p:cNvSpPr txBox="1">
            <a:spLocks/>
          </p:cNvSpPr>
          <p:nvPr/>
        </p:nvSpPr>
        <p:spPr>
          <a:xfrm>
            <a:off x="727952" y="612507"/>
            <a:ext cx="964986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+mj-lt"/>
              <a:buAutoNum type="arabicPeriod" startAt="7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De clic al título deseado, una vez dentro del texto podrá navegar de forma fácil con las herramientas de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“Buscar en este libro por palabras claves” (12) 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y por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“Sumario” (13)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 del libro electrónico.</a:t>
            </a:r>
            <a:endParaRPr lang="en-US" sz="1800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2DC34E-DE73-424F-AA50-51BC052C99C8}"/>
              </a:ext>
            </a:extLst>
          </p:cNvPr>
          <p:cNvSpPr txBox="1">
            <a:spLocks/>
          </p:cNvSpPr>
          <p:nvPr/>
        </p:nvSpPr>
        <p:spPr>
          <a:xfrm>
            <a:off x="650449" y="5713616"/>
            <a:ext cx="8501501" cy="2346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419" sz="1200" b="1" dirty="0">
                <a:solidFill>
                  <a:srgbClr val="FF0000"/>
                </a:solidFill>
                <a:latin typeface="Bliss 2 Light" panose="02000506030000020004" pitchFamily="50" charset="0"/>
              </a:rPr>
              <a:t>Nota: </a:t>
            </a:r>
            <a:r>
              <a:rPr lang="es-419" sz="1200" dirty="0">
                <a:solidFill>
                  <a:srgbClr val="000000"/>
                </a:solidFill>
                <a:latin typeface="Bliss 2 Light" panose="02000506030000020004" pitchFamily="50" charset="0"/>
              </a:rPr>
              <a:t>el cuadro amarillo marca el capítulo donde se encuentra la información seleccionada con anterioridad.</a:t>
            </a:r>
            <a:endParaRPr lang="en-US" sz="1200" dirty="0">
              <a:solidFill>
                <a:srgbClr val="000000"/>
              </a:solidFill>
              <a:latin typeface="Bliss 2 Light" panose="02000506030000020004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263AD18-8F41-429D-BE8E-C20D25FCEED7}"/>
              </a:ext>
            </a:extLst>
          </p:cNvPr>
          <p:cNvGrpSpPr/>
          <p:nvPr/>
        </p:nvGrpSpPr>
        <p:grpSpPr>
          <a:xfrm>
            <a:off x="2098320" y="1458375"/>
            <a:ext cx="6891837" cy="3913311"/>
            <a:chOff x="2098320" y="1458375"/>
            <a:chExt cx="6891837" cy="391331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78E8882-BCCA-4802-9766-11AB611E9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64389" y="1458375"/>
              <a:ext cx="6525768" cy="391331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6D4540B-7880-407A-AABD-2BECD60AAA47}"/>
                </a:ext>
              </a:extLst>
            </p:cNvPr>
            <p:cNvCxnSpPr>
              <a:cxnSpLocks/>
            </p:cNvCxnSpPr>
            <p:nvPr/>
          </p:nvCxnSpPr>
          <p:spPr>
            <a:xfrm>
              <a:off x="2203704" y="3045350"/>
              <a:ext cx="1891218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92ED350-F809-47C6-9B67-F34A37E338DE}"/>
                </a:ext>
              </a:extLst>
            </p:cNvPr>
            <p:cNvSpPr txBox="1"/>
            <p:nvPr/>
          </p:nvSpPr>
          <p:spPr>
            <a:xfrm>
              <a:off x="2105137" y="2745776"/>
              <a:ext cx="53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B6A9EC-E6C0-4F3C-A762-B1F35E04E7E8}"/>
                </a:ext>
              </a:extLst>
            </p:cNvPr>
            <p:cNvSpPr txBox="1"/>
            <p:nvPr/>
          </p:nvSpPr>
          <p:spPr>
            <a:xfrm>
              <a:off x="2098320" y="3487141"/>
              <a:ext cx="53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13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3A96E7A-1879-47E2-9CE7-1BA7DFE5CD4C}"/>
                </a:ext>
              </a:extLst>
            </p:cNvPr>
            <p:cNvCxnSpPr>
              <a:cxnSpLocks/>
            </p:cNvCxnSpPr>
            <p:nvPr/>
          </p:nvCxnSpPr>
          <p:spPr>
            <a:xfrm>
              <a:off x="2203704" y="3792110"/>
              <a:ext cx="11141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A26DDF5-A5D6-4376-A61F-709EC334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98D994-C829-4924-94E0-17086F801FE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AC66DFB-CB62-4545-ACC5-B568C18185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7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11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60F658-9F67-4F1B-A936-774EDA1FD000}"/>
              </a:ext>
            </a:extLst>
          </p:cNvPr>
          <p:cNvSpPr txBox="1">
            <a:spLocks/>
          </p:cNvSpPr>
          <p:nvPr/>
        </p:nvSpPr>
        <p:spPr>
          <a:xfrm>
            <a:off x="539985" y="547874"/>
            <a:ext cx="4708671" cy="14882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+mj-lt"/>
              <a:buAutoNum type="arabicPeriod" startAt="8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Para exportar las imágenes de clic en la casilla de la imagen (14) o en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“Seleccionar todo” (15)</a:t>
            </a:r>
            <a:r>
              <a:rPr lang="es-419" sz="1800" dirty="0">
                <a:solidFill>
                  <a:srgbClr val="409BD2"/>
                </a:solidFill>
                <a:latin typeface="Bliss 2 "/>
              </a:rPr>
              <a:t>, 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después diríjase a la parte inferior de la imágenes y de clic en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“Seleccionar una acción” (16),</a:t>
            </a:r>
            <a:r>
              <a:rPr lang="es-419" sz="1800" b="1" dirty="0">
                <a:latin typeface="Bliss2-Light" panose="02000506030000020004" pitchFamily="50" charset="0"/>
              </a:rPr>
              <a:t> 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elija la opción deseada.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99C8378-EC8D-49CC-8559-9EEDEC4B91AF}"/>
              </a:ext>
            </a:extLst>
          </p:cNvPr>
          <p:cNvSpPr txBox="1">
            <a:spLocks/>
          </p:cNvSpPr>
          <p:nvPr/>
        </p:nvSpPr>
        <p:spPr>
          <a:xfrm>
            <a:off x="6276975" y="547874"/>
            <a:ext cx="3973491" cy="1499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+mj-lt"/>
              <a:buAutoNum type="arabicPeriod" startAt="9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Con las diferentes opciones del recuadro de </a:t>
            </a:r>
            <a:r>
              <a:rPr lang="es-419" sz="1800" b="1" dirty="0">
                <a:solidFill>
                  <a:srgbClr val="409BD2"/>
                </a:solidFill>
                <a:latin typeface="Bliss 2 "/>
              </a:rPr>
              <a:t>“Herramientas de capítulo” 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podrá gestionar el texto de acuerdo a sus necesidades. </a:t>
            </a:r>
            <a:endParaRPr lang="en-US" sz="1800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7DE2EFB-84A4-409B-BC47-4007F75324B5}"/>
              </a:ext>
            </a:extLst>
          </p:cNvPr>
          <p:cNvGrpSpPr/>
          <p:nvPr/>
        </p:nvGrpSpPr>
        <p:grpSpPr>
          <a:xfrm>
            <a:off x="7165173" y="1784620"/>
            <a:ext cx="2624328" cy="3209223"/>
            <a:chOff x="7150608" y="2181732"/>
            <a:chExt cx="2165350" cy="2647951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CCCDD88-23E7-40D6-AF02-CE98D2F0E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50608" y="2181733"/>
              <a:ext cx="2165350" cy="26479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4CD17B1-92CA-492F-BBB5-F459719C632E}"/>
                </a:ext>
              </a:extLst>
            </p:cNvPr>
            <p:cNvSpPr/>
            <p:nvPr/>
          </p:nvSpPr>
          <p:spPr>
            <a:xfrm>
              <a:off x="7165172" y="2181732"/>
              <a:ext cx="2150785" cy="61715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E56B197-A85A-4034-A088-88136C7DB08F}"/>
              </a:ext>
            </a:extLst>
          </p:cNvPr>
          <p:cNvGrpSpPr/>
          <p:nvPr/>
        </p:nvGrpSpPr>
        <p:grpSpPr>
          <a:xfrm>
            <a:off x="1059032" y="2047796"/>
            <a:ext cx="2833077" cy="3544197"/>
            <a:chOff x="1059032" y="2047796"/>
            <a:chExt cx="2833077" cy="354419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4D63C5C-1E98-4D78-B2D4-2C4CDDC1F1F6}"/>
                </a:ext>
              </a:extLst>
            </p:cNvPr>
            <p:cNvGrpSpPr/>
            <p:nvPr/>
          </p:nvGrpSpPr>
          <p:grpSpPr>
            <a:xfrm>
              <a:off x="1764605" y="2047796"/>
              <a:ext cx="2127504" cy="3518084"/>
              <a:chOff x="990600" y="837565"/>
              <a:chExt cx="2127504" cy="3518084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9ED0797E-AD70-42CD-A38A-91177E97A4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90600" y="837565"/>
                <a:ext cx="2127504" cy="3518084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60E44D6-DF53-4534-8531-4CD3EC20E801}"/>
                  </a:ext>
                </a:extLst>
              </p:cNvPr>
              <p:cNvSpPr/>
              <p:nvPr/>
            </p:nvSpPr>
            <p:spPr>
              <a:xfrm>
                <a:off x="1056285" y="1246480"/>
                <a:ext cx="1119987" cy="2439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35C94B1-AA17-4F6A-AC47-B1F96AC6CFB9}"/>
                  </a:ext>
                </a:extLst>
              </p:cNvPr>
              <p:cNvSpPr/>
              <p:nvPr/>
            </p:nvSpPr>
            <p:spPr>
              <a:xfrm>
                <a:off x="1129437" y="1911095"/>
                <a:ext cx="205587" cy="15544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7C74A1F-BC34-4082-BCCB-C6498527C8C1}"/>
                  </a:ext>
                </a:extLst>
              </p:cNvPr>
              <p:cNvSpPr/>
              <p:nvPr/>
            </p:nvSpPr>
            <p:spPr>
              <a:xfrm>
                <a:off x="1335024" y="3526798"/>
                <a:ext cx="1545336" cy="67029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61BD948-3C92-4172-BA99-D50F45940712}"/>
                </a:ext>
              </a:extLst>
            </p:cNvPr>
            <p:cNvSpPr txBox="1"/>
            <p:nvPr/>
          </p:nvSpPr>
          <p:spPr>
            <a:xfrm>
              <a:off x="1059032" y="3092109"/>
              <a:ext cx="454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14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AE36F91-3395-41EC-9064-10AC3A44EE92}"/>
                </a:ext>
              </a:extLst>
            </p:cNvPr>
            <p:cNvSpPr txBox="1"/>
            <p:nvPr/>
          </p:nvSpPr>
          <p:spPr>
            <a:xfrm>
              <a:off x="3425933" y="2525397"/>
              <a:ext cx="454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15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F40ED8B-DCB1-4A62-B736-CE8A9CA1D226}"/>
                </a:ext>
              </a:extLst>
            </p:cNvPr>
            <p:cNvSpPr txBox="1"/>
            <p:nvPr/>
          </p:nvSpPr>
          <p:spPr>
            <a:xfrm>
              <a:off x="1091466" y="5222661"/>
              <a:ext cx="500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16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7172FD3-352C-47CA-9F7F-382145BFE1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6815" y="3276775"/>
              <a:ext cx="45193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DF7D1E88-1E3E-4CE1-B232-5953D79ECFF3}"/>
                </a:ext>
              </a:extLst>
            </p:cNvPr>
            <p:cNvCxnSpPr>
              <a:cxnSpLocks/>
            </p:cNvCxnSpPr>
            <p:nvPr/>
          </p:nvCxnSpPr>
          <p:spPr>
            <a:xfrm>
              <a:off x="2828357" y="2710063"/>
              <a:ext cx="633264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F927B76-8180-40F7-A81E-40BD73E002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7929" y="5407327"/>
              <a:ext cx="588421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ooter Placeholder 2">
            <a:extLst>
              <a:ext uri="{FF2B5EF4-FFF2-40B4-BE49-F238E27FC236}">
                <a16:creationId xmlns:a16="http://schemas.microsoft.com/office/drawing/2014/main" id="{829BF6A1-0EB4-4D48-B692-D9088784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7D616981-6027-4685-AE41-D8C782C7B1C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5A5A665E-CBCF-4D16-B3A0-DC5BF3D8E8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24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F30C54-9F15-40FC-9A31-0F26E08F775A}"/>
              </a:ext>
            </a:extLst>
          </p:cNvPr>
          <p:cNvSpPr txBox="1">
            <a:spLocks/>
          </p:cNvSpPr>
          <p:nvPr/>
        </p:nvSpPr>
        <p:spPr>
          <a:xfrm>
            <a:off x="650450" y="700087"/>
            <a:ext cx="8118646" cy="774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0"/>
            </a:pPr>
            <a:r>
              <a:rPr lang="es-419" sz="2200" b="1" dirty="0">
                <a:solidFill>
                  <a:srgbClr val="0981C5"/>
                </a:solidFill>
                <a:latin typeface="Bliss2-Light" panose="02000506030000020004" pitchFamily="50" charset="0"/>
              </a:rPr>
              <a:t>Salir</a:t>
            </a:r>
            <a:r>
              <a:rPr lang="es-419" sz="1800" dirty="0">
                <a:latin typeface="Bliss 2 "/>
              </a:rPr>
              <a:t> </a:t>
            </a:r>
          </a:p>
          <a:p>
            <a:pPr marL="0" indent="0">
              <a:buNone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Diríjase a la barra principal en la parte superior y de clic en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“cerrar sesión”.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66E0C1-252D-4615-88B0-2BF1CEED16F7}"/>
              </a:ext>
            </a:extLst>
          </p:cNvPr>
          <p:cNvGrpSpPr/>
          <p:nvPr/>
        </p:nvGrpSpPr>
        <p:grpSpPr>
          <a:xfrm>
            <a:off x="822960" y="1850423"/>
            <a:ext cx="10259568" cy="667741"/>
            <a:chOff x="822960" y="1850423"/>
            <a:chExt cx="10259568" cy="66774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0419114-3280-4E49-BF62-BF14641DA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2960" y="1850423"/>
              <a:ext cx="10259568" cy="66774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0D20F6F-C9F7-4005-91AB-3F412024935A}"/>
                </a:ext>
              </a:extLst>
            </p:cNvPr>
            <p:cNvSpPr/>
            <p:nvPr/>
          </p:nvSpPr>
          <p:spPr>
            <a:xfrm>
              <a:off x="10177272" y="1850423"/>
              <a:ext cx="905256" cy="28927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A51FB25B-8225-4208-BA25-25EE7FF1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47F3EF-D99B-4539-8C5C-3C0604483C6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EBD159A-7DB3-47FD-BA37-52E7DA3E9F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3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9030A3-91A6-4C3B-A45C-FEE5BF813816}"/>
              </a:ext>
            </a:extLst>
          </p:cNvPr>
          <p:cNvSpPr/>
          <p:nvPr/>
        </p:nvSpPr>
        <p:spPr>
          <a:xfrm>
            <a:off x="557784" y="-19509"/>
            <a:ext cx="11634216" cy="5853381"/>
          </a:xfrm>
          <a:prstGeom prst="rect">
            <a:avLst/>
          </a:prstGeom>
          <a:solidFill>
            <a:srgbClr val="007A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2FCD08-C922-4DDA-9BB6-267AAA915D5B}"/>
              </a:ext>
            </a:extLst>
          </p:cNvPr>
          <p:cNvSpPr/>
          <p:nvPr/>
        </p:nvSpPr>
        <p:spPr>
          <a:xfrm>
            <a:off x="0" y="595306"/>
            <a:ext cx="12192000" cy="680282"/>
          </a:xfrm>
          <a:prstGeom prst="rect">
            <a:avLst/>
          </a:prstGeom>
          <a:solidFill>
            <a:srgbClr val="4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BC9CE790-21A0-433D-B40D-E76CE1DE1A01}"/>
              </a:ext>
            </a:extLst>
          </p:cNvPr>
          <p:cNvSpPr txBox="1">
            <a:spLocks/>
          </p:cNvSpPr>
          <p:nvPr/>
        </p:nvSpPr>
        <p:spPr>
          <a:xfrm>
            <a:off x="650450" y="595306"/>
            <a:ext cx="7632531" cy="857739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solidFill>
                  <a:schemeClr val="bg1"/>
                </a:solidFill>
                <a:latin typeface="Bliss-Regular"/>
              </a:rPr>
              <a:t>Datos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de 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interés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307C49-96EC-439B-AD94-7639EF55B076}"/>
              </a:ext>
            </a:extLst>
          </p:cNvPr>
          <p:cNvSpPr txBox="1"/>
          <p:nvPr/>
        </p:nvSpPr>
        <p:spPr>
          <a:xfrm>
            <a:off x="2670363" y="1550933"/>
            <a:ext cx="7324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 indent="0" algn="ctr">
              <a:buNone/>
            </a:pPr>
            <a:r>
              <a:rPr lang="es-419" sz="3200" dirty="0">
                <a:solidFill>
                  <a:schemeClr val="bg1"/>
                </a:solidFill>
              </a:rPr>
              <a:t/>
            </a:r>
            <a:br>
              <a:rPr lang="es-419" sz="3200" dirty="0">
                <a:solidFill>
                  <a:schemeClr val="bg1"/>
                </a:solidFill>
              </a:rPr>
            </a:br>
            <a:r>
              <a:rPr lang="es-419" sz="3200" dirty="0">
                <a:solidFill>
                  <a:schemeClr val="bg1"/>
                </a:solidFill>
              </a:rPr>
              <a:t>Tutorial en línea:</a:t>
            </a:r>
          </a:p>
          <a:p>
            <a:pPr marL="30480" indent="0" algn="ctr">
              <a:buNone/>
            </a:pPr>
            <a:r>
              <a:rPr lang="es-419" sz="3200" dirty="0" err="1">
                <a:solidFill>
                  <a:schemeClr val="accent4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OvidEspañol_brainshark</a:t>
            </a:r>
            <a: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s-419" sz="32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0480" indent="0" algn="ctr">
              <a:buNone/>
            </a:pPr>
            <a:r>
              <a:rPr lang="es-419" sz="3200" dirty="0">
                <a:solidFill>
                  <a:schemeClr val="bg1"/>
                </a:solidFill>
              </a:rPr>
              <a:t>Para mayor información contáctanos en: </a:t>
            </a:r>
          </a:p>
          <a:p>
            <a:pPr marL="30480" indent="0" algn="ctr">
              <a:buNone/>
            </a:pPr>
            <a: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ovidtrainer@ovid.com</a:t>
            </a:r>
            <a: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o </a:t>
            </a:r>
            <a: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ventaslatam@wolterskluwer.com</a:t>
            </a:r>
            <a:r>
              <a:rPr lang="es-419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sz="32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3CFF2A5-F699-4E67-9C05-85004345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53CD3CC-6025-499A-BC0E-09F741B1272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050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419" dirty="0"/>
              <a:t>¡Gracias por su atención!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419" dirty="0" err="1"/>
              <a:t>Ovid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EABA545-982A-47B3-AF0E-273BB49CD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0984" y="4683832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01FF4F6-6B92-4861-9385-F52C2267B77E}"/>
              </a:ext>
            </a:extLst>
          </p:cNvPr>
          <p:cNvSpPr txBox="1">
            <a:spLocks/>
          </p:cNvSpPr>
          <p:nvPr/>
        </p:nvSpPr>
        <p:spPr>
          <a:xfrm>
            <a:off x="676283" y="564991"/>
            <a:ext cx="8374919" cy="857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419" sz="4000" dirty="0">
                <a:solidFill>
                  <a:srgbClr val="0081C6"/>
                </a:solidFill>
                <a:latin typeface="Bliss-Regular"/>
              </a:rPr>
              <a:t>¿Qué es </a:t>
            </a:r>
            <a:r>
              <a:rPr lang="es-419" sz="4000" dirty="0" err="1">
                <a:solidFill>
                  <a:srgbClr val="0081C6"/>
                </a:solidFill>
                <a:latin typeface="Bliss-Regular"/>
              </a:rPr>
              <a:t>OvidEspañol</a:t>
            </a:r>
            <a:r>
              <a:rPr lang="es-419" sz="4000" dirty="0">
                <a:solidFill>
                  <a:srgbClr val="0081C6"/>
                </a:solidFill>
                <a:latin typeface="Bliss-Regular"/>
              </a:rPr>
              <a:t>?</a:t>
            </a:r>
            <a:endParaRPr lang="en-US" sz="4000" dirty="0">
              <a:solidFill>
                <a:srgbClr val="0081C6"/>
              </a:solidFill>
              <a:latin typeface="Bliss-Regular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7A6DD8-446D-4760-A869-70A1E33080BC}"/>
              </a:ext>
            </a:extLst>
          </p:cNvPr>
          <p:cNvSpPr/>
          <p:nvPr/>
        </p:nvSpPr>
        <p:spPr>
          <a:xfrm>
            <a:off x="1344167" y="1745318"/>
            <a:ext cx="893081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Plataforma de </a:t>
            </a:r>
            <a:r>
              <a:rPr lang="es-ES" dirty="0" err="1">
                <a:solidFill>
                  <a:srgbClr val="010000"/>
                </a:solidFill>
                <a:latin typeface="Bliss2-Light" panose="02000506030000020004" pitchFamily="50" charset="0"/>
              </a:rPr>
              <a:t>eBooks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 completamente en castellano en todas las áreas de ciencias de la salud, incluyendo medicina, enfermería, odontología y profesionales de la salud. La colección de </a:t>
            </a:r>
            <a:r>
              <a:rPr lang="es-ES" dirty="0" err="1">
                <a:solidFill>
                  <a:srgbClr val="010000"/>
                </a:solidFill>
                <a:latin typeface="Bliss2-Light" panose="02000506030000020004" pitchFamily="50" charset="0"/>
              </a:rPr>
              <a:t>eBooks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 contienen exclusivos títulos de la editorial </a:t>
            </a:r>
            <a:r>
              <a:rPr lang="es-ES" b="1" dirty="0" err="1">
                <a:solidFill>
                  <a:srgbClr val="010000"/>
                </a:solidFill>
                <a:latin typeface="Bliss2-Light" panose="02000506030000020004" pitchFamily="50" charset="0"/>
              </a:rPr>
              <a:t>Lippincott</a:t>
            </a:r>
            <a:r>
              <a:rPr lang="es-ES" b="1" dirty="0">
                <a:solidFill>
                  <a:srgbClr val="010000"/>
                </a:solidFill>
                <a:latin typeface="Bliss2-Light" panose="02000506030000020004" pitchFamily="50" charset="0"/>
              </a:rPr>
              <a:t> Williams and </a:t>
            </a:r>
            <a:r>
              <a:rPr lang="es-ES" b="1" dirty="0" err="1">
                <a:solidFill>
                  <a:srgbClr val="010000"/>
                </a:solidFill>
                <a:latin typeface="Bliss2-Light" panose="02000506030000020004" pitchFamily="50" charset="0"/>
              </a:rPr>
              <a:t>Wilkins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, de los cuales la mayoría cuentan con estrellas </a:t>
            </a:r>
            <a:r>
              <a:rPr lang="es-ES" dirty="0" err="1">
                <a:solidFill>
                  <a:srgbClr val="010000"/>
                </a:solidFill>
                <a:latin typeface="Bliss2-Light" panose="02000506030000020004" pitchFamily="50" charset="0"/>
              </a:rPr>
              <a:t>Doody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*. También cuenta con  el mejor contenido para el estudio de las ciencias morfológicas a nivel mundial.</a:t>
            </a:r>
          </a:p>
          <a:p>
            <a:pPr algn="just"/>
            <a:endParaRPr lang="es-E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Esta plataforma está desarrollada para poder ofrecer interactividad con los docentes y usuarios, con posibilidad de descargar, imprimir y compartir los textos con usuarios de la misma institución, así como dar soporte a la docencia y a la práctica de todas las áreas de ciencias de la salud.</a:t>
            </a:r>
          </a:p>
          <a:p>
            <a:pPr algn="just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AFCD31-7A09-4635-938D-7CF62A950128}"/>
              </a:ext>
            </a:extLst>
          </p:cNvPr>
          <p:cNvSpPr txBox="1"/>
          <p:nvPr/>
        </p:nvSpPr>
        <p:spPr>
          <a:xfrm>
            <a:off x="766354" y="5364480"/>
            <a:ext cx="477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10000"/>
                </a:solidFill>
                <a:latin typeface="Bliss2-Light" panose="02000506030000020004" pitchFamily="50" charset="0"/>
              </a:rPr>
              <a:t>* </a:t>
            </a:r>
            <a:r>
              <a:rPr lang="es-MX" dirty="0" err="1">
                <a:solidFill>
                  <a:srgbClr val="010000"/>
                </a:solidFill>
                <a:latin typeface="Bliss2-Light" panose="02000506030000020004" pitchFamily="50" charset="0"/>
              </a:rPr>
              <a:t>Doody</a:t>
            </a:r>
            <a:r>
              <a:rPr lang="es-MX" dirty="0">
                <a:solidFill>
                  <a:srgbClr val="010000"/>
                </a:solidFill>
                <a:latin typeface="Bliss2-Light" panose="02000506030000020004" pitchFamily="50" charset="0"/>
              </a:rPr>
              <a:t> – mejores libros valorados por expertos.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A9271845-7AE8-45EB-902A-C266471D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79FB3A3-162F-4E53-AB26-73BBBF5858D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47542005-784D-46B2-ACB2-DD5E3F14F4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1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2FBACB7-3462-42E3-8CE7-A6D145CBA5EF}"/>
              </a:ext>
            </a:extLst>
          </p:cNvPr>
          <p:cNvSpPr txBox="1">
            <a:spLocks/>
          </p:cNvSpPr>
          <p:nvPr/>
        </p:nvSpPr>
        <p:spPr>
          <a:xfrm>
            <a:off x="865818" y="530678"/>
            <a:ext cx="8278182" cy="1098711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solidFill>
                  <a:srgbClr val="0081C6"/>
                </a:solidFill>
                <a:latin typeface="Bliss-Regular"/>
              </a:rPr>
              <a:t>¿Cuáles son las ventajas de utilizar </a:t>
            </a:r>
            <a:r>
              <a:rPr lang="es-ES" sz="4000" dirty="0" err="1">
                <a:solidFill>
                  <a:srgbClr val="0081C6"/>
                </a:solidFill>
                <a:latin typeface="Bliss-Regular"/>
              </a:rPr>
              <a:t>OvidEspañol</a:t>
            </a:r>
            <a:r>
              <a:rPr lang="es-ES" sz="4000" dirty="0">
                <a:solidFill>
                  <a:srgbClr val="0081C6"/>
                </a:solidFill>
                <a:latin typeface="Bliss-Regular"/>
              </a:rPr>
              <a:t>?</a:t>
            </a:r>
            <a:endParaRPr lang="en-US" sz="4000" dirty="0">
              <a:solidFill>
                <a:srgbClr val="0081C6"/>
              </a:solidFill>
              <a:latin typeface="Bliss-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E822D-1A0C-4AD4-B1E5-B337EFE55325}"/>
              </a:ext>
            </a:extLst>
          </p:cNvPr>
          <p:cNvSpPr/>
          <p:nvPr/>
        </p:nvSpPr>
        <p:spPr>
          <a:xfrm>
            <a:off x="1433102" y="2461960"/>
            <a:ext cx="85616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Navegue entre capítulos y exporte imágenes y referencias</a:t>
            </a: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s-E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Permite navegar, buscar y gestionar resultados relevantes de investigación médica</a:t>
            </a: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s-E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Médicos, estudiantes e investigadores pueden descubrir de forma rápida la información importante que necesitan </a:t>
            </a: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s-E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Dispone de herramientas exclusivas de productividad para la investigación, un modo de búsqueda fácil de usar y una interfaz intuitiva para que pueda buscar según sus preferencias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FC49003-A2BC-4789-B6FD-0A744EF8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BD4522-7760-49AD-9F6A-4ABF4F5232D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98FB260D-D8AD-4036-BF8A-DDF71D62BA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4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9030A3-91A6-4C3B-A45C-FEE5BF813816}"/>
              </a:ext>
            </a:extLst>
          </p:cNvPr>
          <p:cNvSpPr/>
          <p:nvPr/>
        </p:nvSpPr>
        <p:spPr>
          <a:xfrm>
            <a:off x="557784" y="-19509"/>
            <a:ext cx="11634216" cy="5853381"/>
          </a:xfrm>
          <a:prstGeom prst="rect">
            <a:avLst/>
          </a:prstGeom>
          <a:solidFill>
            <a:srgbClr val="007A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2FCD08-C922-4DDA-9BB6-267AAA915D5B}"/>
              </a:ext>
            </a:extLst>
          </p:cNvPr>
          <p:cNvSpPr/>
          <p:nvPr/>
        </p:nvSpPr>
        <p:spPr>
          <a:xfrm>
            <a:off x="0" y="595306"/>
            <a:ext cx="12192000" cy="680282"/>
          </a:xfrm>
          <a:prstGeom prst="rect">
            <a:avLst/>
          </a:prstGeom>
          <a:solidFill>
            <a:srgbClr val="4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BC9CE790-21A0-433D-B40D-E76CE1DE1A01}"/>
              </a:ext>
            </a:extLst>
          </p:cNvPr>
          <p:cNvSpPr txBox="1">
            <a:spLocks/>
          </p:cNvSpPr>
          <p:nvPr/>
        </p:nvSpPr>
        <p:spPr>
          <a:xfrm>
            <a:off x="650450" y="595306"/>
            <a:ext cx="7632531" cy="857739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  <a:latin typeface="Bliss-Regular"/>
              </a:rPr>
              <a:t>¿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Cómo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utilizar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OvidEspañol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?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C1EAA9-3698-4C26-9506-EA52879A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AA6315-054A-4A72-8977-2C0B283A96C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5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77BCF3-648F-4309-9298-2C035B15AF9B}"/>
              </a:ext>
            </a:extLst>
          </p:cNvPr>
          <p:cNvSpPr txBox="1">
            <a:spLocks/>
          </p:cNvSpPr>
          <p:nvPr/>
        </p:nvSpPr>
        <p:spPr>
          <a:xfrm>
            <a:off x="996696" y="1531135"/>
            <a:ext cx="8839377" cy="745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Diríjase a la plataforma de</a:t>
            </a:r>
            <a:r>
              <a:rPr lang="es-419" sz="1800" b="1" dirty="0">
                <a:latin typeface="Bliss2-Light" panose="02000506030000020004" pitchFamily="50" charset="0"/>
              </a:rPr>
              <a:t> </a:t>
            </a:r>
            <a:r>
              <a:rPr lang="es-419" sz="1800" b="1" dirty="0" err="1">
                <a:latin typeface="Bliss2-Light" panose="02000506030000020004" pitchFamily="50" charset="0"/>
                <a:hlinkClick r:id="rId3"/>
              </a:rPr>
              <a:t>OvidEspaño</a:t>
            </a:r>
            <a:r>
              <a:rPr lang="es-419" sz="1800" dirty="0" err="1">
                <a:solidFill>
                  <a:srgbClr val="010000"/>
                </a:solidFill>
                <a:latin typeface="Bliss2-Light" panose="02000506030000020004" pitchFamily="50" charset="0"/>
                <a:hlinkClick r:id="rId3"/>
              </a:rPr>
              <a:t>l</a:t>
            </a:r>
            <a:endParaRPr lang="es-419" sz="1800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Ingrese su usuario y contraseña y de clic en </a:t>
            </a:r>
            <a:r>
              <a:rPr lang="es-MX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“Iniciar sesión”. </a:t>
            </a:r>
            <a:r>
              <a:rPr lang="es-MX" sz="1800" dirty="0">
                <a:solidFill>
                  <a:srgbClr val="FF0000"/>
                </a:solidFill>
                <a:latin typeface="Bliss2-Light" panose="02000506030000020004" pitchFamily="50" charset="0"/>
              </a:rPr>
              <a:t>Sólo en caso necesario</a:t>
            </a:r>
            <a:endParaRPr lang="es-MX" sz="1800" b="1" dirty="0">
              <a:solidFill>
                <a:srgbClr val="409BD2"/>
              </a:solidFill>
              <a:latin typeface="Bliss2-Light" panose="02000506030000020004" pitchFamily="50" charset="0"/>
            </a:endParaRPr>
          </a:p>
          <a:p>
            <a:pPr marL="0" indent="0">
              <a:buNone/>
            </a:pPr>
            <a:endParaRPr lang="es-MX" sz="1000" dirty="0">
              <a:latin typeface="Bliss 2 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A1F99-B16B-4B13-8354-31F6B18DE248}"/>
              </a:ext>
            </a:extLst>
          </p:cNvPr>
          <p:cNvSpPr/>
          <p:nvPr/>
        </p:nvSpPr>
        <p:spPr>
          <a:xfrm>
            <a:off x="646776" y="496095"/>
            <a:ext cx="2589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Abrir</a:t>
            </a:r>
            <a:r>
              <a:rPr lang="en-US" sz="2800" b="1" i="1" dirty="0">
                <a:solidFill>
                  <a:srgbClr val="92D050"/>
                </a:solidFill>
                <a:latin typeface="Bliss 2 "/>
              </a:rPr>
              <a:t> </a:t>
            </a:r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una</a:t>
            </a:r>
            <a:r>
              <a:rPr lang="en-US" sz="2800" b="1" i="1" dirty="0">
                <a:solidFill>
                  <a:srgbClr val="92D050"/>
                </a:solidFill>
                <a:latin typeface="Bliss 2 "/>
              </a:rPr>
              <a:t> </a:t>
            </a:r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sesión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1243F45-869B-4939-B121-8793315C323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5548" y="2840654"/>
            <a:ext cx="4412919" cy="19799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BE2E9194-5611-49C4-97D6-70F7E5C5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69B5DAA-2172-4BDA-9426-7927376A124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0F0704B7-CF78-4BF2-9D02-5FA75C5E6E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2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D7C5265-0C46-4934-8E3A-03D87D7CC3AA}"/>
              </a:ext>
            </a:extLst>
          </p:cNvPr>
          <p:cNvSpPr/>
          <p:nvPr/>
        </p:nvSpPr>
        <p:spPr>
          <a:xfrm>
            <a:off x="733864" y="540786"/>
            <a:ext cx="36004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s-419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Existen diferentes tipos de búsquedas:</a:t>
            </a:r>
          </a:p>
          <a:p>
            <a:pPr marL="342900" indent="-342900">
              <a:buFont typeface="+mj-lt"/>
              <a:buAutoNum type="arabicPeriod" startAt="3"/>
            </a:pPr>
            <a:endParaRPr lang="es-419" sz="1600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342900" indent="-342900">
              <a:buFont typeface="+mj-lt"/>
              <a:buAutoNum type="arabicPeriod" startAt="3"/>
            </a:pPr>
            <a:endParaRPr lang="es-419" sz="1600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r>
              <a:rPr lang="es-419" sz="1500" b="1" dirty="0">
                <a:solidFill>
                  <a:srgbClr val="409BD2"/>
                </a:solidFill>
                <a:latin typeface="Bliss2-Light" panose="02000506030000020004" pitchFamily="50" charset="0"/>
              </a:rPr>
              <a:t>Título (1)</a:t>
            </a:r>
            <a:r>
              <a:rPr lang="es-419" sz="1500" dirty="0">
                <a:solidFill>
                  <a:srgbClr val="010000"/>
                </a:solidFill>
                <a:latin typeface="Bliss2-Light" panose="02000506030000020004" pitchFamily="50" charset="0"/>
              </a:rPr>
              <a:t> - Seleccione por letra o escriba el título del libro en el recuadro </a:t>
            </a:r>
            <a:r>
              <a:rPr lang="es-419" sz="15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“Buscar”</a:t>
            </a: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endParaRPr lang="es-419" sz="1500" b="1" dirty="0">
              <a:latin typeface="Bliss2-Light" panose="02000506030000020004" pitchFamily="50" charset="0"/>
            </a:endParaRP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r>
              <a:rPr lang="es-419" sz="1500" b="1" dirty="0">
                <a:solidFill>
                  <a:srgbClr val="409BD2"/>
                </a:solidFill>
                <a:latin typeface="Bliss2-Light" panose="02000506030000020004" pitchFamily="50" charset="0"/>
              </a:rPr>
              <a:t>Área de Materia (2)</a:t>
            </a:r>
            <a:r>
              <a:rPr lang="es-419" sz="1500" dirty="0">
                <a:solidFill>
                  <a:srgbClr val="010000"/>
                </a:solidFill>
                <a:latin typeface="Bliss2-Light" panose="02000506030000020004" pitchFamily="50" charset="0"/>
              </a:rPr>
              <a:t> - Encuentre el libro por especialidad</a:t>
            </a: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endParaRPr lang="es-419" sz="1500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r>
              <a:rPr lang="es-419" sz="1500" b="1" dirty="0">
                <a:solidFill>
                  <a:srgbClr val="409BD2"/>
                </a:solidFill>
                <a:latin typeface="Bliss2-Light" panose="02000506030000020004" pitchFamily="50" charset="0"/>
              </a:rPr>
              <a:t>Cuadro de búsqueda (3) </a:t>
            </a:r>
            <a:r>
              <a:rPr lang="es-419" sz="1500" dirty="0">
                <a:solidFill>
                  <a:srgbClr val="010000"/>
                </a:solidFill>
                <a:latin typeface="Bliss2-Light" panose="02000506030000020004" pitchFamily="50" charset="0"/>
              </a:rPr>
              <a:t>- Introduzca palabras claves en español</a:t>
            </a: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endParaRPr lang="es-419" sz="1500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>
              <a:buClr>
                <a:srgbClr val="409BD2"/>
              </a:buClr>
              <a:buSzPct val="120000"/>
              <a:buFont typeface="Arial" panose="020B0604020202020204" pitchFamily="34" charset="0"/>
              <a:buChar char="•"/>
            </a:pPr>
            <a:r>
              <a:rPr lang="es-419" sz="1500" b="1" dirty="0">
                <a:solidFill>
                  <a:srgbClr val="409BD2"/>
                </a:solidFill>
                <a:latin typeface="Bliss2-Light" panose="02000506030000020004" pitchFamily="50" charset="0"/>
              </a:rPr>
              <a:t>De forma simultánea (4) </a:t>
            </a:r>
            <a:r>
              <a:rPr lang="es-419" sz="1500" dirty="0">
                <a:solidFill>
                  <a:srgbClr val="010000"/>
                </a:solidFill>
                <a:latin typeface="Bliss2-Light" panose="02000506030000020004" pitchFamily="50" charset="0"/>
              </a:rPr>
              <a:t>- busque en todos los libros disponibles por orden alfabético </a:t>
            </a:r>
          </a:p>
          <a:p>
            <a:pPr marL="342900" indent="-342900" algn="just">
              <a:buAutoNum type="arabicPeriod"/>
            </a:pPr>
            <a:endParaRPr lang="es-ES" sz="1000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28" name="Footer Placeholder 2">
            <a:extLst>
              <a:ext uri="{FF2B5EF4-FFF2-40B4-BE49-F238E27FC236}">
                <a16:creationId xmlns:a16="http://schemas.microsoft.com/office/drawing/2014/main" id="{99BFADD8-5B9F-458F-8CDA-ACE91EE3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EDC64AE-02B2-427E-AC0C-8963EDE7A2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034CE7-9F6C-41E4-B27A-7E5081CF8E33}"/>
              </a:ext>
            </a:extLst>
          </p:cNvPr>
          <p:cNvGrpSpPr/>
          <p:nvPr/>
        </p:nvGrpSpPr>
        <p:grpSpPr>
          <a:xfrm>
            <a:off x="4563118" y="1659117"/>
            <a:ext cx="7122291" cy="3779657"/>
            <a:chOff x="4019147" y="1082844"/>
            <a:chExt cx="8066098" cy="428051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D0DC9D1-4447-4A78-B9EE-1C11A284D765}"/>
                </a:ext>
              </a:extLst>
            </p:cNvPr>
            <p:cNvGrpSpPr/>
            <p:nvPr/>
          </p:nvGrpSpPr>
          <p:grpSpPr>
            <a:xfrm>
              <a:off x="4019147" y="1082844"/>
              <a:ext cx="7434420" cy="4280516"/>
              <a:chOff x="3999445" y="1261872"/>
              <a:chExt cx="7434420" cy="428051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453784E0-4EB2-494F-92B8-A99EDFBB07B3}"/>
                  </a:ext>
                </a:extLst>
              </p:cNvPr>
              <p:cNvGrpSpPr/>
              <p:nvPr/>
            </p:nvGrpSpPr>
            <p:grpSpPr>
              <a:xfrm>
                <a:off x="3999445" y="1261872"/>
                <a:ext cx="7434420" cy="4280516"/>
                <a:chOff x="3999445" y="1261872"/>
                <a:chExt cx="7434420" cy="4280516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5DE946A1-1BC2-4D58-B52A-244048E67083}"/>
                    </a:ext>
                  </a:extLst>
                </p:cNvPr>
                <p:cNvGrpSpPr/>
                <p:nvPr/>
              </p:nvGrpSpPr>
              <p:grpSpPr>
                <a:xfrm>
                  <a:off x="4666720" y="1261872"/>
                  <a:ext cx="6767145" cy="4280516"/>
                  <a:chOff x="5578138" y="1727477"/>
                  <a:chExt cx="6521927" cy="4125405"/>
                </a:xfrm>
              </p:grpSpPr>
              <p:pic>
                <p:nvPicPr>
                  <p:cNvPr id="17" name="Picture 16">
                    <a:extLst>
                      <a:ext uri="{FF2B5EF4-FFF2-40B4-BE49-F238E27FC236}">
                        <a16:creationId xmlns:a16="http://schemas.microsoft.com/office/drawing/2014/main" id="{6042D705-6638-4E0D-940A-F4CBC02BFAD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578138" y="1727477"/>
                    <a:ext cx="6521927" cy="4125405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292100" dist="139700" dir="2700000" algn="tl" rotWithShape="0">
                      <a:srgbClr val="333333">
                        <a:alpha val="65000"/>
                      </a:srgbClr>
                    </a:outerShdw>
                  </a:effectLst>
                </p:spPr>
              </p:pic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2A9EB302-C150-40E0-8188-BA2B72F96213}"/>
                      </a:ext>
                    </a:extLst>
                  </p:cNvPr>
                  <p:cNvSpPr/>
                  <p:nvPr/>
                </p:nvSpPr>
                <p:spPr>
                  <a:xfrm>
                    <a:off x="5589834" y="2413563"/>
                    <a:ext cx="1606671" cy="913555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ED408607-8720-4042-B0FF-DAB7717A8545}"/>
                      </a:ext>
                    </a:extLst>
                  </p:cNvPr>
                  <p:cNvSpPr/>
                  <p:nvPr/>
                </p:nvSpPr>
                <p:spPr>
                  <a:xfrm>
                    <a:off x="5736930" y="1857506"/>
                    <a:ext cx="3991532" cy="310659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ABEF0B85-6677-4E6A-B580-6C18329637BF}"/>
                      </a:ext>
                    </a:extLst>
                  </p:cNvPr>
                  <p:cNvSpPr/>
                  <p:nvPr/>
                </p:nvSpPr>
                <p:spPr>
                  <a:xfrm>
                    <a:off x="5611956" y="3432929"/>
                    <a:ext cx="1120349" cy="223729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5FDFCA6-AB5F-4256-9592-9A12286EF76A}"/>
                    </a:ext>
                  </a:extLst>
                </p:cNvPr>
                <p:cNvSpPr txBox="1"/>
                <p:nvPr/>
              </p:nvSpPr>
              <p:spPr>
                <a:xfrm>
                  <a:off x="4011223" y="2295081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MX" dirty="0">
                      <a:solidFill>
                        <a:srgbClr val="FF0000"/>
                      </a:solidFill>
                    </a:rPr>
                    <a:t>1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C96BF01C-599D-4228-87EC-652CA27E3796}"/>
                    </a:ext>
                  </a:extLst>
                </p:cNvPr>
                <p:cNvSpPr txBox="1"/>
                <p:nvPr/>
              </p:nvSpPr>
              <p:spPr>
                <a:xfrm>
                  <a:off x="4006515" y="307892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MX" dirty="0">
                      <a:solidFill>
                        <a:srgbClr val="FF0000"/>
                      </a:solidFill>
                    </a:rPr>
                    <a:t>2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4E34828-F479-4D0C-B743-AE8E91CE4EB4}"/>
                    </a:ext>
                  </a:extLst>
                </p:cNvPr>
                <p:cNvSpPr txBox="1"/>
                <p:nvPr/>
              </p:nvSpPr>
              <p:spPr>
                <a:xfrm>
                  <a:off x="3999445" y="154544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MX" dirty="0">
                      <a:solidFill>
                        <a:srgbClr val="FF0000"/>
                      </a:solidFill>
                    </a:rPr>
                    <a:t>3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67029350-B30B-4804-B6FB-75B66E1240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275105" y="1719129"/>
                  <a:ext cx="755948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9B6F5E21-66F6-4930-9A13-BADAAA843E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34264" y="3263588"/>
                  <a:ext cx="442763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FA02C7F8-157A-498B-965E-6A9DE76436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75105" y="2479747"/>
                <a:ext cx="403751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BE5761E-D8AD-419B-A06D-A0AA6DFAF885}"/>
                </a:ext>
              </a:extLst>
            </p:cNvPr>
            <p:cNvGrpSpPr/>
            <p:nvPr/>
          </p:nvGrpSpPr>
          <p:grpSpPr>
            <a:xfrm>
              <a:off x="11180190" y="2306228"/>
              <a:ext cx="905055" cy="2541323"/>
              <a:chOff x="10558035" y="2550909"/>
              <a:chExt cx="905055" cy="2541323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19162A3-4F75-4D02-A0A8-524B72E6AE1A}"/>
                  </a:ext>
                </a:extLst>
              </p:cNvPr>
              <p:cNvSpPr txBox="1"/>
              <p:nvPr/>
            </p:nvSpPr>
            <p:spPr>
              <a:xfrm>
                <a:off x="11161404" y="363690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4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" name="Right Brace 1">
                <a:extLst>
                  <a:ext uri="{FF2B5EF4-FFF2-40B4-BE49-F238E27FC236}">
                    <a16:creationId xmlns:a16="http://schemas.microsoft.com/office/drawing/2014/main" id="{3CDF1F89-DF96-4222-8A75-64187D9DC1D9}"/>
                  </a:ext>
                </a:extLst>
              </p:cNvPr>
              <p:cNvSpPr/>
              <p:nvPr/>
            </p:nvSpPr>
            <p:spPr>
              <a:xfrm>
                <a:off x="10558035" y="2550909"/>
                <a:ext cx="405862" cy="2541323"/>
              </a:xfrm>
              <a:prstGeom prst="rightBrac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0" name="Graphic 29">
            <a:extLst>
              <a:ext uri="{FF2B5EF4-FFF2-40B4-BE49-F238E27FC236}">
                <a16:creationId xmlns:a16="http://schemas.microsoft.com/office/drawing/2014/main" id="{D17D094C-D805-4C85-B18D-3A01224A23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5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B620A3-3607-4109-A00E-48D990425D64}"/>
              </a:ext>
            </a:extLst>
          </p:cNvPr>
          <p:cNvSpPr/>
          <p:nvPr/>
        </p:nvSpPr>
        <p:spPr>
          <a:xfrm>
            <a:off x="478670" y="542836"/>
            <a:ext cx="1074101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es-ES" sz="2000" b="1" dirty="0">
                <a:solidFill>
                  <a:srgbClr val="0981C5"/>
                </a:solidFill>
                <a:latin typeface="Bliss2-Light" panose="02000506030000020004" pitchFamily="50" charset="0"/>
              </a:rPr>
              <a:t>Resultados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000" b="1" dirty="0">
              <a:solidFill>
                <a:srgbClr val="0981C5"/>
              </a:solidFill>
              <a:latin typeface="Bliss2-Light" panose="02000506030000020004" pitchFamily="50" charset="0"/>
            </a:endParaRPr>
          </a:p>
          <a:p>
            <a:pPr algn="just"/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En la parte superior derecha (5), puede encontrar el número de resultados. </a:t>
            </a:r>
          </a:p>
          <a:p>
            <a:pPr algn="just"/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En la parte central, se puede observar un listado organizado por orden de relevancia (6) y muestra el nombre del título, número de capítulo y autores; así como enlaces directos </a:t>
            </a:r>
            <a:r>
              <a:rPr lang="es-419" dirty="0" smtClean="0">
                <a:solidFill>
                  <a:srgbClr val="010000"/>
                </a:solidFill>
                <a:latin typeface="Bliss2-Light" panose="02000506030000020004" pitchFamily="50" charset="0"/>
              </a:rPr>
              <a:t>a </a:t>
            </a:r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texto completo. </a:t>
            </a:r>
          </a:p>
          <a:p>
            <a:pPr algn="just"/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También es posible limitar los resultados por títulos de libros relacionados (7).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FE000C8-61A8-4A88-8F7F-E91E56799B14}"/>
              </a:ext>
            </a:extLst>
          </p:cNvPr>
          <p:cNvGrpSpPr/>
          <p:nvPr/>
        </p:nvGrpSpPr>
        <p:grpSpPr>
          <a:xfrm>
            <a:off x="1129299" y="2292135"/>
            <a:ext cx="9233159" cy="3413251"/>
            <a:chOff x="1129299" y="2292135"/>
            <a:chExt cx="9233159" cy="341325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EF83CE9-F233-4333-8F39-78FE9517344A}"/>
                </a:ext>
              </a:extLst>
            </p:cNvPr>
            <p:cNvGrpSpPr/>
            <p:nvPr/>
          </p:nvGrpSpPr>
          <p:grpSpPr>
            <a:xfrm>
              <a:off x="1129299" y="2292135"/>
              <a:ext cx="9233159" cy="3413251"/>
              <a:chOff x="1304149" y="2634065"/>
              <a:chExt cx="8965341" cy="3314246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1DF5F79-08FD-452C-8793-EB8A7AFAA8BF}"/>
                  </a:ext>
                </a:extLst>
              </p:cNvPr>
              <p:cNvGrpSpPr/>
              <p:nvPr/>
            </p:nvGrpSpPr>
            <p:grpSpPr>
              <a:xfrm>
                <a:off x="2271149" y="2634065"/>
                <a:ext cx="7220323" cy="3314246"/>
                <a:chOff x="954413" y="2269743"/>
                <a:chExt cx="8397748" cy="3854704"/>
              </a:xfrm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104F5A84-2A20-4933-A82D-C5346FE7F98A}"/>
                    </a:ext>
                  </a:extLst>
                </p:cNvPr>
                <p:cNvGrpSpPr/>
                <p:nvPr/>
              </p:nvGrpSpPr>
              <p:grpSpPr>
                <a:xfrm>
                  <a:off x="954413" y="2269743"/>
                  <a:ext cx="8397748" cy="3854704"/>
                  <a:chOff x="1109472" y="1761121"/>
                  <a:chExt cx="8397748" cy="3854704"/>
                </a:xfrm>
              </p:grpSpPr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id="{40EA27BD-8590-4696-9F4F-36E99172A1E7}"/>
                      </a:ext>
                    </a:extLst>
                  </p:cNvPr>
                  <p:cNvGrpSpPr/>
                  <p:nvPr/>
                </p:nvGrpSpPr>
                <p:grpSpPr>
                  <a:xfrm>
                    <a:off x="1109472" y="1761121"/>
                    <a:ext cx="8397748" cy="3854704"/>
                    <a:chOff x="1118616" y="1459369"/>
                    <a:chExt cx="8397748" cy="3854704"/>
                  </a:xfrm>
                </p:grpSpPr>
                <p:pic>
                  <p:nvPicPr>
                    <p:cNvPr id="17" name="Picture 16">
                      <a:extLst>
                        <a:ext uri="{FF2B5EF4-FFF2-40B4-BE49-F238E27FC236}">
                          <a16:creationId xmlns:a16="http://schemas.microsoft.com/office/drawing/2014/main" id="{55608FAC-71C1-4964-82E1-CD33EB92930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118616" y="1459369"/>
                      <a:ext cx="8397748" cy="3854704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5DDDE088-4B76-4112-BF85-5BA8432AA1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00001" y="2882754"/>
                      <a:ext cx="4873974" cy="183203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16" name="Rectangle 15">
                    <a:extLst>
                      <a:ext uri="{FF2B5EF4-FFF2-40B4-BE49-F238E27FC236}">
                        <a16:creationId xmlns:a16="http://schemas.microsoft.com/office/drawing/2014/main" id="{3504693F-1DF0-4EE6-B5C4-9AF2E197AFC8}"/>
                      </a:ext>
                    </a:extLst>
                  </p:cNvPr>
                  <p:cNvSpPr/>
                  <p:nvPr/>
                </p:nvSpPr>
                <p:spPr>
                  <a:xfrm>
                    <a:off x="7424928" y="2667786"/>
                    <a:ext cx="1563624" cy="212573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95A30F8F-C011-478F-A6B4-474435DAF052}"/>
                    </a:ext>
                  </a:extLst>
                </p:cNvPr>
                <p:cNvSpPr/>
                <p:nvPr/>
              </p:nvSpPr>
              <p:spPr>
                <a:xfrm>
                  <a:off x="1018810" y="2964005"/>
                  <a:ext cx="1896322" cy="1824007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878AE0-E7E4-4356-876A-1B80F1EDA58B}"/>
                  </a:ext>
                </a:extLst>
              </p:cNvPr>
              <p:cNvSpPr txBox="1"/>
              <p:nvPr/>
            </p:nvSpPr>
            <p:spPr>
              <a:xfrm>
                <a:off x="1304149" y="3054990"/>
                <a:ext cx="292935" cy="35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7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5740DD0-77C3-4CBF-91E7-57AE6333516E}"/>
                  </a:ext>
                </a:extLst>
              </p:cNvPr>
              <p:cNvSpPr txBox="1"/>
              <p:nvPr/>
            </p:nvSpPr>
            <p:spPr>
              <a:xfrm>
                <a:off x="9830088" y="3418523"/>
                <a:ext cx="292935" cy="35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5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C8EA97-4350-4697-BB13-849679C78DDF}"/>
                  </a:ext>
                </a:extLst>
              </p:cNvPr>
              <p:cNvSpPr txBox="1"/>
              <p:nvPr/>
            </p:nvSpPr>
            <p:spPr>
              <a:xfrm>
                <a:off x="9976555" y="5253744"/>
                <a:ext cx="292935" cy="35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6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FDE162B-1EFB-444E-9A53-D6300C46E573}"/>
                </a:ext>
              </a:extLst>
            </p:cNvPr>
            <p:cNvCxnSpPr>
              <a:cxnSpLocks/>
            </p:cNvCxnSpPr>
            <p:nvPr/>
          </p:nvCxnSpPr>
          <p:spPr>
            <a:xfrm>
              <a:off x="9101931" y="3283100"/>
              <a:ext cx="83488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9C51A1B-4BFD-48A7-9B78-075779776F90}"/>
                </a:ext>
              </a:extLst>
            </p:cNvPr>
            <p:cNvCxnSpPr>
              <a:cxnSpLocks/>
            </p:cNvCxnSpPr>
            <p:nvPr/>
          </p:nvCxnSpPr>
          <p:spPr>
            <a:xfrm>
              <a:off x="8549640" y="5174736"/>
              <a:ext cx="151113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C80A36E-7365-490E-AE0E-B6B910F7EE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0986" y="2906888"/>
              <a:ext cx="751223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Footer Placeholder 2">
            <a:extLst>
              <a:ext uri="{FF2B5EF4-FFF2-40B4-BE49-F238E27FC236}">
                <a16:creationId xmlns:a16="http://schemas.microsoft.com/office/drawing/2014/main" id="{F0BCEF92-8D0E-447A-B91F-6E0519E3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AB4D6B4-9136-4496-98BB-28BDA936352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CB8508D7-D349-45BE-8977-BE654B351D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58D7E4F-CE72-471F-B836-7EE8FDF92734}"/>
              </a:ext>
            </a:extLst>
          </p:cNvPr>
          <p:cNvSpPr/>
          <p:nvPr/>
        </p:nvSpPr>
        <p:spPr>
          <a:xfrm>
            <a:off x="606457" y="598306"/>
            <a:ext cx="82076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dirty="0">
                <a:latin typeface="Bliss 2 "/>
              </a:rPr>
              <a:t>5. </a:t>
            </a:r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Existen tres opciones de vistas (8) :</a:t>
            </a:r>
            <a:r>
              <a:rPr lang="es-419" dirty="0">
                <a:latin typeface="Bliss 2 "/>
              </a:rPr>
              <a:t> </a:t>
            </a:r>
            <a:r>
              <a:rPr lang="es-419" b="1" dirty="0">
                <a:solidFill>
                  <a:srgbClr val="409BD2"/>
                </a:solidFill>
                <a:latin typeface="Bliss2-Light" panose="02000506030000020004" pitchFamily="50" charset="0"/>
              </a:rPr>
              <a:t>ver referencia, vista de título y vista completa.</a:t>
            </a:r>
            <a:r>
              <a:rPr lang="es-419" dirty="0">
                <a:latin typeface="Bliss 2 "/>
              </a:rPr>
              <a:t>    </a:t>
            </a:r>
          </a:p>
          <a:p>
            <a:pPr algn="just"/>
            <a:r>
              <a:rPr lang="es-419" dirty="0">
                <a:latin typeface="Bliss 2 "/>
              </a:rPr>
              <a:t>     </a:t>
            </a:r>
            <a:r>
              <a:rPr lang="es-419" dirty="0">
                <a:solidFill>
                  <a:srgbClr val="010000"/>
                </a:solidFill>
                <a:latin typeface="Bliss2-Light" panose="02000506030000020004" pitchFamily="50" charset="0"/>
              </a:rPr>
              <a:t>Elija la que desee utilizar.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BD5BAEC-5C7A-4438-AA13-02BDAB0B05FB}"/>
              </a:ext>
            </a:extLst>
          </p:cNvPr>
          <p:cNvGrpSpPr/>
          <p:nvPr/>
        </p:nvGrpSpPr>
        <p:grpSpPr>
          <a:xfrm>
            <a:off x="933253" y="1586567"/>
            <a:ext cx="10475590" cy="3850033"/>
            <a:chOff x="933253" y="1586567"/>
            <a:chExt cx="10475590" cy="385003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823CCFB-8760-45A6-BE8F-F6C4054ED223}"/>
                </a:ext>
              </a:extLst>
            </p:cNvPr>
            <p:cNvGrpSpPr/>
            <p:nvPr/>
          </p:nvGrpSpPr>
          <p:grpSpPr>
            <a:xfrm>
              <a:off x="933253" y="1586567"/>
              <a:ext cx="10475590" cy="3850033"/>
              <a:chOff x="914400" y="1155600"/>
              <a:chExt cx="10475590" cy="3850033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071A9EA9-C38F-4982-B49E-EE58DE8E3E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14400" y="1155600"/>
                <a:ext cx="9747315" cy="385003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20DA4BF-6CB7-4C32-B0C7-F3553F83D5DA}"/>
                  </a:ext>
                </a:extLst>
              </p:cNvPr>
              <p:cNvSpPr/>
              <p:nvPr/>
            </p:nvSpPr>
            <p:spPr>
              <a:xfrm>
                <a:off x="5246016" y="2704657"/>
                <a:ext cx="1060516" cy="93408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555FE2D-F04F-42A5-86B7-53A8F9F854D8}"/>
                  </a:ext>
                </a:extLst>
              </p:cNvPr>
              <p:cNvSpPr txBox="1"/>
              <p:nvPr/>
            </p:nvSpPr>
            <p:spPr>
              <a:xfrm>
                <a:off x="11088304" y="251999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8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3CA8C37-A86F-4AB0-B420-7CBF9A30C9B9}"/>
                </a:ext>
              </a:extLst>
            </p:cNvPr>
            <p:cNvCxnSpPr>
              <a:cxnSpLocks/>
            </p:cNvCxnSpPr>
            <p:nvPr/>
          </p:nvCxnSpPr>
          <p:spPr>
            <a:xfrm>
              <a:off x="6325385" y="3135624"/>
              <a:ext cx="478177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B9C693DF-9E07-4FD4-91F0-0E5A9B18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D3E8A27-90FF-4462-BD02-3AEFE709119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BE031BCD-7EF9-4B17-A5EB-1FF28BDBB2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5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C0B5624-F3BB-4D9A-AF0F-9FBEC098EF4F}"/>
              </a:ext>
            </a:extLst>
          </p:cNvPr>
          <p:cNvSpPr txBox="1">
            <a:spLocks/>
          </p:cNvSpPr>
          <p:nvPr/>
        </p:nvSpPr>
        <p:spPr>
          <a:xfrm>
            <a:off x="650450" y="588851"/>
            <a:ext cx="9602103" cy="2620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+mj-lt"/>
              <a:buAutoNum type="arabicPeriod" startAt="6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Para poder gestionar los resultados marque las casillas necesarias (9) o marque la casilla en la parte superior izquierda para seleccionar todos los resultados (10), después despliegue la casilla </a:t>
            </a:r>
            <a:r>
              <a:rPr lang="es-419" sz="1800" b="1" dirty="0">
                <a:solidFill>
                  <a:srgbClr val="409BD2"/>
                </a:solidFill>
                <a:latin typeface="Bliss2-Light" panose="02000506030000020004" pitchFamily="50" charset="0"/>
              </a:rPr>
              <a:t>“Seleccionar una acción” (11) </a:t>
            </a: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y podrá encontrar diferentes opciones:</a:t>
            </a:r>
          </a:p>
          <a:p>
            <a:pPr marL="630238" algn="just">
              <a:buClr>
                <a:srgbClr val="409BD2"/>
              </a:buClr>
              <a:buSzPct val="120000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Imprimir </a:t>
            </a:r>
          </a:p>
          <a:p>
            <a:pPr marL="630238" algn="just">
              <a:buClr>
                <a:srgbClr val="409BD2"/>
              </a:buClr>
              <a:buSzPct val="120000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Correo electrónico</a:t>
            </a:r>
          </a:p>
          <a:p>
            <a:pPr marL="630238" algn="just">
              <a:buClr>
                <a:srgbClr val="409BD2"/>
              </a:buClr>
              <a:buSzPct val="120000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Exportar referencia </a:t>
            </a:r>
          </a:p>
          <a:p>
            <a:pPr marL="630238" algn="just">
              <a:buClr>
                <a:srgbClr val="409BD2"/>
              </a:buClr>
              <a:buSzPct val="120000"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Exportar PDF</a:t>
            </a:r>
          </a:p>
          <a:p>
            <a:pPr marL="357188" indent="0" algn="just">
              <a:buFont typeface="Arial" panose="020B0604020202020204" pitchFamily="34" charset="0"/>
              <a:buNone/>
            </a:pPr>
            <a:r>
              <a:rPr lang="es-419" sz="1800" dirty="0">
                <a:solidFill>
                  <a:srgbClr val="010000"/>
                </a:solidFill>
                <a:latin typeface="Bliss2-Light" panose="02000506030000020004" pitchFamily="50" charset="0"/>
              </a:rPr>
              <a:t>Seleccione la opción que le convenga</a:t>
            </a:r>
          </a:p>
        </p:txBody>
      </p: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23977486-34AA-43A7-AD1B-C8E1F8F1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65173" y="622365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</a:t>
            </a: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44576A0-E59C-45A3-AE68-178A200E00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4707" y="6271388"/>
            <a:ext cx="810764" cy="17483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8CEE3FF1-74AB-4E33-93C9-6715FAA3674F}"/>
              </a:ext>
            </a:extLst>
          </p:cNvPr>
          <p:cNvGrpSpPr/>
          <p:nvPr/>
        </p:nvGrpSpPr>
        <p:grpSpPr>
          <a:xfrm>
            <a:off x="3772762" y="1326016"/>
            <a:ext cx="7530239" cy="4484622"/>
            <a:chOff x="3772762" y="1326016"/>
            <a:chExt cx="7530239" cy="448462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2874FAF-54B0-4029-AE0D-8AAD5CFC481D}"/>
                </a:ext>
              </a:extLst>
            </p:cNvPr>
            <p:cNvGrpSpPr/>
            <p:nvPr/>
          </p:nvGrpSpPr>
          <p:grpSpPr>
            <a:xfrm>
              <a:off x="3772762" y="1326016"/>
              <a:ext cx="7530239" cy="4484622"/>
              <a:chOff x="3772762" y="1326016"/>
              <a:chExt cx="7530239" cy="4484622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DAF68F-339C-42E9-89BA-25EDA2FA8B5B}"/>
                  </a:ext>
                </a:extLst>
              </p:cNvPr>
              <p:cNvSpPr txBox="1"/>
              <p:nvPr/>
            </p:nvSpPr>
            <p:spPr>
              <a:xfrm>
                <a:off x="6363231" y="1326016"/>
                <a:ext cx="518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>
                    <a:solidFill>
                      <a:srgbClr val="FF0000"/>
                    </a:solidFill>
                  </a:rPr>
                  <a:t>11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FC783E8-2472-47F0-BB18-FBC122A7285F}"/>
                  </a:ext>
                </a:extLst>
              </p:cNvPr>
              <p:cNvGrpSpPr/>
              <p:nvPr/>
            </p:nvGrpSpPr>
            <p:grpSpPr>
              <a:xfrm>
                <a:off x="3772762" y="1597722"/>
                <a:ext cx="7530239" cy="4212916"/>
                <a:chOff x="3772762" y="1597722"/>
                <a:chExt cx="7530239" cy="4212916"/>
              </a:xfrm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C7FC7931-2673-4194-A59F-6BAC423CEE77}"/>
                    </a:ext>
                  </a:extLst>
                </p:cNvPr>
                <p:cNvGrpSpPr/>
                <p:nvPr/>
              </p:nvGrpSpPr>
              <p:grpSpPr>
                <a:xfrm>
                  <a:off x="4694549" y="1614155"/>
                  <a:ext cx="6608452" cy="4196483"/>
                  <a:chOff x="841757" y="2268144"/>
                  <a:chExt cx="5745442" cy="3648456"/>
                </a:xfrm>
              </p:grpSpPr>
              <p:pic>
                <p:nvPicPr>
                  <p:cNvPr id="12" name="Picture 11">
                    <a:extLst>
                      <a:ext uri="{FF2B5EF4-FFF2-40B4-BE49-F238E27FC236}">
                        <a16:creationId xmlns:a16="http://schemas.microsoft.com/office/drawing/2014/main" id="{911B1DFC-0BE0-4977-A2BF-8444006C32D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41757" y="2268144"/>
                    <a:ext cx="5745442" cy="3648456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292100" dist="139700" dir="2700000" algn="tl" rotWithShape="0">
                      <a:srgbClr val="333333">
                        <a:alpha val="65000"/>
                      </a:srgbClr>
                    </a:outerShdw>
                  </a:effectLst>
                </p:spPr>
              </p:pic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9A962DFE-FA8E-48CE-B515-AAD4A7930843}"/>
                      </a:ext>
                    </a:extLst>
                  </p:cNvPr>
                  <p:cNvSpPr/>
                  <p:nvPr/>
                </p:nvSpPr>
                <p:spPr>
                  <a:xfrm>
                    <a:off x="972642" y="3781755"/>
                    <a:ext cx="169011" cy="128017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9B67359-FD60-4304-B5E6-F2262C7AD70A}"/>
                    </a:ext>
                  </a:extLst>
                </p:cNvPr>
                <p:cNvSpPr txBox="1"/>
                <p:nvPr/>
              </p:nvSpPr>
              <p:spPr>
                <a:xfrm>
                  <a:off x="4150575" y="3328905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MX" dirty="0">
                      <a:solidFill>
                        <a:srgbClr val="FF0000"/>
                      </a:solidFill>
                    </a:rPr>
                    <a:t>9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07BD8EC6-EA95-4D19-9149-307392AB5DFD}"/>
                    </a:ext>
                  </a:extLst>
                </p:cNvPr>
                <p:cNvSpPr/>
                <p:nvPr/>
              </p:nvSpPr>
              <p:spPr>
                <a:xfrm>
                  <a:off x="4863052" y="1771419"/>
                  <a:ext cx="158481" cy="147246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AFF51087-1C19-4F21-88D4-E0052D3A3C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92069" y="1918665"/>
                  <a:ext cx="1324634" cy="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6EECA2B1-C07D-48D1-BB9C-9C68EFC621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012464" y="1597722"/>
                  <a:ext cx="404239" cy="156036"/>
                </a:xfrm>
                <a:prstGeom prst="straightConnector1">
                  <a:avLst/>
                </a:prstGeom>
                <a:ln w="127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26A91F2C-58A0-4FA2-B73A-4FAAE0B965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433112" y="3502368"/>
                  <a:ext cx="588421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2B8ACFA-6155-4CAB-A6E2-D52F2CC68847}"/>
                    </a:ext>
                  </a:extLst>
                </p:cNvPr>
                <p:cNvSpPr txBox="1"/>
                <p:nvPr/>
              </p:nvSpPr>
              <p:spPr>
                <a:xfrm>
                  <a:off x="3772762" y="1714290"/>
                  <a:ext cx="53771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dirty="0">
                      <a:solidFill>
                        <a:srgbClr val="FF0000"/>
                      </a:solidFill>
                    </a:rPr>
                    <a:t>10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B60F0E0-897D-4756-8730-179EA53379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37062" y="1918665"/>
              <a:ext cx="793314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Graphic 26">
            <a:extLst>
              <a:ext uri="{FF2B5EF4-FFF2-40B4-BE49-F238E27FC236}">
                <a16:creationId xmlns:a16="http://schemas.microsoft.com/office/drawing/2014/main" id="{E974C5B9-4D77-43C4-995B-521EAF3EA8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90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665</Words>
  <Application>Microsoft Office PowerPoint</Application>
  <PresentationFormat>Panorámica</PresentationFormat>
  <Paragraphs>96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Bliss 2 </vt:lpstr>
      <vt:lpstr>Bliss 2 Light</vt:lpstr>
      <vt:lpstr>Bliss2-Light</vt:lpstr>
      <vt:lpstr>Bliss-Regular</vt:lpstr>
      <vt:lpstr>Calibri</vt:lpstr>
      <vt:lpstr>Calibri Light</vt:lpstr>
      <vt:lpstr>Office Theme</vt:lpstr>
      <vt:lpstr>Tutorial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¡Gracias por su atención!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Gonzalez, Pamela</dc:creator>
  <cp:lastModifiedBy>LAP6ATA</cp:lastModifiedBy>
  <cp:revision>53</cp:revision>
  <dcterms:created xsi:type="dcterms:W3CDTF">2017-10-17T15:26:26Z</dcterms:created>
  <dcterms:modified xsi:type="dcterms:W3CDTF">2019-02-12T23:58:26Z</dcterms:modified>
</cp:coreProperties>
</file>