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5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P6ATA" initials="L" lastIdx="2" clrIdx="0">
    <p:extLst>
      <p:ext uri="{19B8F6BF-5375-455C-9EA6-DF929625EA0E}">
        <p15:presenceInfo xmlns:p15="http://schemas.microsoft.com/office/powerpoint/2012/main" userId="LAP6ATA" providerId="None"/>
      </p:ext>
    </p:extLst>
  </p:cmAuthor>
  <p:cmAuthor id="2" name="Bueno, Eduardo" initials="BE" lastIdx="11" clrIdx="1">
    <p:extLst>
      <p:ext uri="{19B8F6BF-5375-455C-9EA6-DF929625EA0E}">
        <p15:presenceInfo xmlns:p15="http://schemas.microsoft.com/office/powerpoint/2012/main" userId="S-1-5-21-702074188-2833732907-241959117-2810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AC3"/>
    <a:srgbClr val="409B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06F17C-58C4-4D31-BDA6-F1CEE1023E2B}" v="957" dt="2019-02-06T09:45:27.8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46" autoAdjust="0"/>
    <p:restoredTop sz="94660"/>
  </p:normalViewPr>
  <p:slideViewPr>
    <p:cSldViewPr snapToGrid="0">
      <p:cViewPr varScale="1">
        <p:scale>
          <a:sx n="84" d="100"/>
          <a:sy n="84" d="100"/>
        </p:scale>
        <p:origin x="47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3DE411-0728-45B1-B219-A5F38C41F4D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F6E54-A66D-418C-88DC-602D19E1D8B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754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6E482-F2E1-AE4E-B7AD-A6CBD907DFA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014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18F19-F52C-41D0-BCD4-363E3C3E48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BE855E-B429-4900-96C6-7CC7D4DD07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C26D01-CF55-494F-B33B-BD32DE629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60D8-E065-46F6-BBE2-26C8419526F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74EE66-701B-4991-BDE7-1E6C7832A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A9BD4-7B2C-4DE4-8355-60913E5F6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17E65-81DF-4FE3-BBFE-F8623A80F4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77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273E1-E84C-40D2-A8A9-C58B0CF28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81B04B-3CFE-4448-988A-1CFF26DA5E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CC4A0-80F1-4CD7-8210-2BEF7C5DA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60D8-E065-46F6-BBE2-26C8419526F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797799-BA28-4B8A-8DF5-B0295570E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5299FE-847C-41FF-A67F-DFF15FF2F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17E65-81DF-4FE3-BBFE-F8623A80F4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479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303335-C489-4094-827B-79787FAAB9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E29503-4AA7-4AEF-BA62-0E17432489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EBB10A-BB37-4F8B-B1FA-D139424B7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60D8-E065-46F6-BBE2-26C8419526F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743FE8-288E-491A-B3E5-B0779B0D9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6B314-686D-470F-8244-024445F39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17E65-81DF-4FE3-BBFE-F8623A80F4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9339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9600" y="-6096"/>
            <a:ext cx="11582400" cy="6864096"/>
          </a:xfrm>
          <a:prstGeom prst="rect">
            <a:avLst/>
          </a:prstGeom>
        </p:spPr>
      </p:pic>
      <p:sp>
        <p:nvSpPr>
          <p:cNvPr id="20" name="Rectangle 13"/>
          <p:cNvSpPr/>
          <p:nvPr userDrawn="1"/>
        </p:nvSpPr>
        <p:spPr>
          <a:xfrm>
            <a:off x="3352804" y="4670783"/>
            <a:ext cx="3657600" cy="14020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1" name="Rectangle 8"/>
          <p:cNvSpPr/>
          <p:nvPr userDrawn="1"/>
        </p:nvSpPr>
        <p:spPr>
          <a:xfrm>
            <a:off x="4" y="2316480"/>
            <a:ext cx="5181600" cy="2743200"/>
          </a:xfrm>
          <a:prstGeom prst="rect">
            <a:avLst/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2" name="Title 1"/>
          <p:cNvSpPr>
            <a:spLocks noGrp="1"/>
          </p:cNvSpPr>
          <p:nvPr>
            <p:ph type="ctrTitle" hasCustomPrompt="1"/>
          </p:nvPr>
        </p:nvSpPr>
        <p:spPr>
          <a:xfrm>
            <a:off x="485691" y="2515443"/>
            <a:ext cx="4470135" cy="1524000"/>
          </a:xfrm>
        </p:spPr>
        <p:txBody>
          <a:bodyPr anchor="t">
            <a:noAutofit/>
          </a:bodyPr>
          <a:lstStyle>
            <a:lvl1pPr>
              <a:defRPr sz="3733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4" name="Afbeelding 23" descr="WK_H_01_Pos_RGB_2400_Color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39091" y="5084295"/>
            <a:ext cx="3671316" cy="988568"/>
          </a:xfrm>
          <a:prstGeom prst="rect">
            <a:avLst/>
          </a:prstGeom>
        </p:spPr>
      </p:pic>
      <p:sp>
        <p:nvSpPr>
          <p:cNvPr id="25" name="Tijdelijke aanduiding vo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84723" y="4077717"/>
            <a:ext cx="4471103" cy="41526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1867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Name Presenter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2" hasCustomPrompt="1"/>
          </p:nvPr>
        </p:nvSpPr>
        <p:spPr>
          <a:xfrm>
            <a:off x="485689" y="4525436"/>
            <a:ext cx="2853400" cy="31679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867">
                <a:solidFill>
                  <a:schemeClr val="bg2"/>
                </a:solidFill>
              </a:defRPr>
            </a:lvl1pPr>
            <a:lvl2pPr marL="541840" indent="0">
              <a:buFontTx/>
              <a:buNone/>
              <a:defRPr sz="1867">
                <a:solidFill>
                  <a:schemeClr val="bg2"/>
                </a:solidFill>
              </a:defRPr>
            </a:lvl2pPr>
            <a:lvl3pPr marL="1015949" indent="0">
              <a:buFontTx/>
              <a:buNone/>
              <a:defRPr sz="1867">
                <a:solidFill>
                  <a:schemeClr val="bg2"/>
                </a:solidFill>
              </a:defRPr>
            </a:lvl3pPr>
            <a:lvl4pPr marL="1490059" indent="0">
              <a:buFontTx/>
              <a:buNone/>
              <a:defRPr sz="1867">
                <a:solidFill>
                  <a:schemeClr val="bg2"/>
                </a:solidFill>
              </a:defRPr>
            </a:lvl4pPr>
            <a:lvl5pPr marL="2438278" indent="0">
              <a:buFontTx/>
              <a:buNone/>
              <a:defRPr sz="1867">
                <a:solidFill>
                  <a:schemeClr val="bg2"/>
                </a:solidFill>
              </a:defRPr>
            </a:lvl5pPr>
          </a:lstStyle>
          <a:p>
            <a:pPr lvl="0"/>
            <a:r>
              <a:rPr lang="nl-NL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8902135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9600" y="0"/>
            <a:ext cx="11582400" cy="6864096"/>
          </a:xfrm>
          <a:prstGeom prst="rect">
            <a:avLst/>
          </a:prstGeom>
        </p:spPr>
      </p:pic>
      <p:sp>
        <p:nvSpPr>
          <p:cNvPr id="20" name="Rectangle 13"/>
          <p:cNvSpPr/>
          <p:nvPr userDrawn="1"/>
        </p:nvSpPr>
        <p:spPr>
          <a:xfrm>
            <a:off x="3352804" y="4670783"/>
            <a:ext cx="3657600" cy="14020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1" name="Rectangle 8"/>
          <p:cNvSpPr/>
          <p:nvPr userDrawn="1"/>
        </p:nvSpPr>
        <p:spPr>
          <a:xfrm>
            <a:off x="4" y="2316480"/>
            <a:ext cx="5181600" cy="2743200"/>
          </a:xfrm>
          <a:prstGeom prst="rect">
            <a:avLst/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2" name="Title 1"/>
          <p:cNvSpPr>
            <a:spLocks noGrp="1"/>
          </p:cNvSpPr>
          <p:nvPr>
            <p:ph type="ctrTitle" hasCustomPrompt="1"/>
          </p:nvPr>
        </p:nvSpPr>
        <p:spPr>
          <a:xfrm>
            <a:off x="485691" y="2515443"/>
            <a:ext cx="4470135" cy="1524000"/>
          </a:xfrm>
        </p:spPr>
        <p:txBody>
          <a:bodyPr anchor="t">
            <a:noAutofit/>
          </a:bodyPr>
          <a:lstStyle>
            <a:lvl1pPr>
              <a:defRPr sz="3733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4" name="Afbeelding 23" descr="WK_H_01_Pos_RGB_2400_Color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39091" y="5084295"/>
            <a:ext cx="3671316" cy="988568"/>
          </a:xfrm>
          <a:prstGeom prst="rect">
            <a:avLst/>
          </a:prstGeom>
        </p:spPr>
      </p:pic>
      <p:sp>
        <p:nvSpPr>
          <p:cNvPr id="25" name="Tijdelijke aanduiding vo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84723" y="4077717"/>
            <a:ext cx="4471103" cy="41526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1867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Name Presenter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2" hasCustomPrompt="1"/>
          </p:nvPr>
        </p:nvSpPr>
        <p:spPr>
          <a:xfrm>
            <a:off x="485689" y="4525436"/>
            <a:ext cx="2853400" cy="31679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867">
                <a:solidFill>
                  <a:schemeClr val="bg2"/>
                </a:solidFill>
              </a:defRPr>
            </a:lvl1pPr>
            <a:lvl2pPr marL="541840" indent="0">
              <a:buFontTx/>
              <a:buNone/>
              <a:defRPr sz="1867">
                <a:solidFill>
                  <a:schemeClr val="bg2"/>
                </a:solidFill>
              </a:defRPr>
            </a:lvl2pPr>
            <a:lvl3pPr marL="1015949" indent="0">
              <a:buFontTx/>
              <a:buNone/>
              <a:defRPr sz="1867">
                <a:solidFill>
                  <a:schemeClr val="bg2"/>
                </a:solidFill>
              </a:defRPr>
            </a:lvl3pPr>
            <a:lvl4pPr marL="1490059" indent="0">
              <a:buFontTx/>
              <a:buNone/>
              <a:defRPr sz="1867">
                <a:solidFill>
                  <a:schemeClr val="bg2"/>
                </a:solidFill>
              </a:defRPr>
            </a:lvl4pPr>
            <a:lvl5pPr marL="2438278" indent="0">
              <a:buFontTx/>
              <a:buNone/>
              <a:defRPr sz="1867">
                <a:solidFill>
                  <a:schemeClr val="bg2"/>
                </a:solidFill>
              </a:defRPr>
            </a:lvl5pPr>
          </a:lstStyle>
          <a:p>
            <a:pPr lvl="0"/>
            <a:r>
              <a:rPr lang="nl-NL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580080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29474-5C46-4A9C-984E-FB17EA427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02A47-CE29-4C94-8016-A56175597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EF56AE-7875-4603-9906-48C2215BD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60D8-E065-46F6-BBE2-26C8419526F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4C7CE3-8F7D-42C7-A801-532E0EBD6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4FABE-CEEB-4B9D-BDFF-383F4769E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17E65-81DF-4FE3-BBFE-F8623A80F4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153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05F18-02FA-40CF-A343-FDF3ADD71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281963-4942-4E30-A9FA-E2342ED55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649169-C2C7-42BD-A4CA-DDE8E48E6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60D8-E065-46F6-BBE2-26C8419526F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59F9A-74DD-4A8B-BB2C-62DBC19C7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48B82-E8A4-4E12-98A3-A0A73D944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17E65-81DF-4FE3-BBFE-F8623A80F4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432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C6D06-DBF1-49C6-A8C1-763F9ED5C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C9E6D-CFDB-47C5-A105-77A8B467EB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6C701A-FE33-4550-9B58-25112BDA99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EED38D-0F41-43DE-B833-5437DDADB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60D8-E065-46F6-BBE2-26C8419526F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91D0C3-917F-44BB-9054-0E3B2666F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A433C6-31C9-49B7-ADBB-5DB122BCC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17E65-81DF-4FE3-BBFE-F8623A80F4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907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198DD-E187-46C0-B7E2-C8D2463B7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ACB976-6A6D-4BFF-801B-AA4E08D759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BD1BAF-58E8-40F3-982C-72D837BB29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2C6F49-B7CC-40FD-B621-7EBDFA2CE3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F4B612-80D1-4C6A-B8D8-3656E04C7F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483705-ECFC-4D7E-A8DC-C802219F9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60D8-E065-46F6-BBE2-26C8419526F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D78CF2-CFE7-449E-882E-CB027C9B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7E7EA5-1470-49CA-B64A-79DA5BC63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17E65-81DF-4FE3-BBFE-F8623A80F4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26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DBD36-825C-41BC-A787-968D97DAC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71759C-9057-49EC-AD7E-7F00C5CA7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60D8-E065-46F6-BBE2-26C8419526F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125AAC-A063-4B8E-962B-71AA607D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54394A-64CA-41BC-A907-ECD219498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17E65-81DF-4FE3-BBFE-F8623A80F4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731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68B595-00A3-4822-BDCF-5F07C79BF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60D8-E065-46F6-BBE2-26C8419526F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687A01-860F-41C8-930B-BD50B11B5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86264C-C639-4DBC-9838-B79C7E1CB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17E65-81DF-4FE3-BBFE-F8623A80F4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380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7C662-D377-443E-939E-C1E48A1F5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470F6-6B1C-43C8-BEE1-143B4B2DD4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68145C-9365-4A40-9F35-01B5AE21FB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A1D957-DB3B-497C-916C-51BEAC2A2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60D8-E065-46F6-BBE2-26C8419526F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BEBA4C-4FB1-4FE5-A156-F3954F2E2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6A3EE0-73F4-4FF9-8BEB-6EF35A6C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17E65-81DF-4FE3-BBFE-F8623A80F4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17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2115F-1B58-4D78-980B-B427EC4D6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DA321F-EDAC-4EF1-89B8-DB56B2F4AD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7B7D0B-E9CA-4B6D-AD5B-3CFE715D02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5F9F3D-A239-47B1-A6E0-63D9D2ED5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60D8-E065-46F6-BBE2-26C8419526F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EC73E9-911B-451A-9EBB-E8C3CD9DA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DFF9AA-09A0-497A-A42E-F39ADC29A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17E65-81DF-4FE3-BBFE-F8623A80F4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873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E96245-512D-44CF-BA34-1EBB9EA37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0DB6A-C4EF-48D9-AF1D-880CB6ED8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A6AB7-3579-4304-9993-7782CDF605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560D8-E065-46F6-BBE2-26C8419526F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79315B-8152-4EB7-A451-5BD029FA73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336E21-3061-43AE-AB50-142A50F34A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17E65-81DF-4FE3-BBFE-F8623A80F4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19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mailto:ventaslatam@wolterskluwer.com" TargetMode="External"/><Relationship Id="rId3" Type="http://schemas.openxmlformats.org/officeDocument/2006/relationships/hyperlink" Target="https://www.brainshark.com/wkovid/vu?pi=zFsz8IjVcz34XBz0" TargetMode="External"/><Relationship Id="rId7" Type="http://schemas.openxmlformats.org/officeDocument/2006/relationships/hyperlink" Target="mailto:ovidtrainer@ovid.com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resourcecenter.ovid.com/site/resources/prodinfo_ovidsp.jsp" TargetMode="External"/><Relationship Id="rId5" Type="http://schemas.openxmlformats.org/officeDocument/2006/relationships/hyperlink" Target="http://www.ovid.com/site/support/training.jsp#tabs2" TargetMode="External"/><Relationship Id="rId4" Type="http://schemas.openxmlformats.org/officeDocument/2006/relationships/hyperlink" Target="https://www.brainshark.com/wkovid/vu?pi=zEnz6QLJEz34XBz0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ricyt.mx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200" dirty="0">
                <a:latin typeface="Bliss-Regular"/>
              </a:rPr>
              <a:t>Tutorial </a:t>
            </a:r>
            <a:br>
              <a:rPr lang="en-GB" sz="3200" dirty="0">
                <a:latin typeface="Bliss-Regular"/>
              </a:rPr>
            </a:b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96454" y="3069812"/>
            <a:ext cx="4471103" cy="415265"/>
          </a:xfrm>
        </p:spPr>
        <p:txBody>
          <a:bodyPr>
            <a:noAutofit/>
          </a:bodyPr>
          <a:lstStyle/>
          <a:p>
            <a:r>
              <a:rPr lang="en-GB" sz="2667" dirty="0" err="1">
                <a:latin typeface="Bliss-Regular"/>
              </a:rPr>
              <a:t>Plataforma</a:t>
            </a:r>
            <a:r>
              <a:rPr lang="en-GB" sz="2667" dirty="0">
                <a:latin typeface="Bliss-Regular"/>
              </a:rPr>
              <a:t> OVID</a:t>
            </a:r>
            <a:endParaRPr lang="en-US" sz="2667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27381" y="4525433"/>
            <a:ext cx="2853400" cy="316793"/>
          </a:xfrm>
        </p:spPr>
        <p:txBody>
          <a:bodyPr/>
          <a:lstStyle/>
          <a:p>
            <a:r>
              <a:rPr lang="es-419">
                <a:solidFill>
                  <a:schemeClr val="bg1"/>
                </a:solidFill>
              </a:rPr>
              <a:t>IMSS-CONRICYT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BD8EFDD6-76EA-4AC8-96DF-9F7BD6F192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265912" y="184980"/>
            <a:ext cx="1732120" cy="115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518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E10D0A09-8A93-4415-935D-1BF07D04E4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2835"/>
          <a:stretch/>
        </p:blipFill>
        <p:spPr>
          <a:xfrm>
            <a:off x="2229367" y="3065429"/>
            <a:ext cx="8260796" cy="2816451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6177F6-0607-4FBC-9406-1AFC1B84AD76}"/>
              </a:ext>
            </a:extLst>
          </p:cNvPr>
          <p:cNvCxnSpPr/>
          <p:nvPr/>
        </p:nvCxnSpPr>
        <p:spPr>
          <a:xfrm>
            <a:off x="650450" y="5948311"/>
            <a:ext cx="108031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600DBD40-B5CC-4FFD-9B2D-A31BAC59E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37169" y="6191237"/>
            <a:ext cx="2895600" cy="273844"/>
          </a:xfrm>
        </p:spPr>
        <p:txBody>
          <a:bodyPr/>
          <a:lstStyle/>
          <a:p>
            <a:pPr algn="r"/>
            <a:r>
              <a:rPr lang="es-419" dirty="0"/>
              <a:t>Tutorial </a:t>
            </a:r>
            <a:r>
              <a:rPr lang="es-419" dirty="0" err="1"/>
              <a:t>Ovid</a:t>
            </a:r>
            <a:endParaRPr lang="en-US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3BF80BD-45C8-49A6-9F94-815C91084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3897" y="6191237"/>
            <a:ext cx="489671" cy="273844"/>
          </a:xfrm>
        </p:spPr>
        <p:txBody>
          <a:bodyPr/>
          <a:lstStyle/>
          <a:p>
            <a:fld id="{C3C3236D-FB65-584A-8227-5A449D06E62A}" type="slidenum">
              <a:rPr lang="en-US" smtClean="0"/>
              <a:t>10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E9D68D2-C4F6-4844-9096-0E3FB35866B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0450" y="6191236"/>
            <a:ext cx="2228311" cy="392027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62478DD-FB49-43CF-A556-039B66CB340B}"/>
              </a:ext>
            </a:extLst>
          </p:cNvPr>
          <p:cNvSpPr txBox="1">
            <a:spLocks/>
          </p:cNvSpPr>
          <p:nvPr/>
        </p:nvSpPr>
        <p:spPr>
          <a:xfrm>
            <a:off x="539985" y="374138"/>
            <a:ext cx="10170220" cy="18433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Clr>
                <a:schemeClr val="tx1"/>
              </a:buClr>
              <a:buSzPct val="100000"/>
              <a:buFont typeface="+mj-lt"/>
              <a:buAutoNum type="arabicPeriod" startAt="6"/>
            </a:pPr>
            <a:r>
              <a:rPr lang="es-ES" sz="1800" dirty="0">
                <a:solidFill>
                  <a:schemeClr val="tx2">
                    <a:lumMod val="50000"/>
                  </a:schemeClr>
                </a:solidFill>
                <a:latin typeface="Bliss 2 Light" panose="02000506030000020004" pitchFamily="50" charset="0"/>
              </a:rPr>
              <a:t>En la parte superior de la página (9) podrá encontrar lo siguiente:</a:t>
            </a:r>
          </a:p>
          <a:p>
            <a:pPr>
              <a:buClr>
                <a:schemeClr val="accent5"/>
              </a:buClr>
              <a:buSzPct val="120000"/>
            </a:pPr>
            <a:r>
              <a:rPr lang="es-ES" sz="1800" dirty="0">
                <a:solidFill>
                  <a:schemeClr val="tx2">
                    <a:lumMod val="50000"/>
                  </a:schemeClr>
                </a:solidFill>
                <a:latin typeface="Bliss 2 Light" panose="02000506030000020004" pitchFamily="50" charset="0"/>
              </a:rPr>
              <a:t>Imprimir</a:t>
            </a:r>
          </a:p>
          <a:p>
            <a:pPr>
              <a:buClr>
                <a:schemeClr val="accent5"/>
              </a:buClr>
              <a:buSzPct val="120000"/>
            </a:pPr>
            <a:r>
              <a:rPr lang="es-ES" sz="1800" dirty="0">
                <a:solidFill>
                  <a:schemeClr val="tx2">
                    <a:lumMod val="50000"/>
                  </a:schemeClr>
                </a:solidFill>
                <a:latin typeface="Bliss 2 Light" panose="02000506030000020004" pitchFamily="50" charset="0"/>
              </a:rPr>
              <a:t>Enviar</a:t>
            </a:r>
          </a:p>
          <a:p>
            <a:pPr>
              <a:buClr>
                <a:schemeClr val="accent5"/>
              </a:buClr>
              <a:buSzPct val="120000"/>
            </a:pPr>
            <a:r>
              <a:rPr lang="es-ES" sz="1800" dirty="0">
                <a:solidFill>
                  <a:schemeClr val="tx2">
                    <a:lumMod val="50000"/>
                  </a:schemeClr>
                </a:solidFill>
                <a:latin typeface="Bliss 2 Light" panose="02000506030000020004" pitchFamily="50" charset="0"/>
              </a:rPr>
              <a:t>Exportar</a:t>
            </a:r>
          </a:p>
          <a:p>
            <a:pPr>
              <a:buClr>
                <a:schemeClr val="accent5"/>
              </a:buClr>
              <a:buSzPct val="120000"/>
            </a:pPr>
            <a:r>
              <a:rPr lang="pt-PT" sz="1800" dirty="0">
                <a:solidFill>
                  <a:schemeClr val="tx2">
                    <a:lumMod val="50000"/>
                  </a:schemeClr>
                </a:solidFill>
                <a:latin typeface="Bliss 2 Light" panose="02000506030000020004" pitchFamily="50" charset="0"/>
              </a:rPr>
              <a:t>Mis </a:t>
            </a:r>
            <a:r>
              <a:rPr lang="en-US" sz="1800" dirty="0" err="1">
                <a:solidFill>
                  <a:schemeClr val="tx2">
                    <a:lumMod val="50000"/>
                  </a:schemeClr>
                </a:solidFill>
                <a:latin typeface="Bliss 2 Light" panose="02000506030000020004" pitchFamily="50" charset="0"/>
              </a:rPr>
              <a:t>Proyectos</a:t>
            </a:r>
            <a:endParaRPr lang="en-US" sz="1800" dirty="0">
              <a:solidFill>
                <a:schemeClr val="tx2">
                  <a:lumMod val="50000"/>
                </a:schemeClr>
              </a:solidFill>
              <a:latin typeface="Bliss 2 Light" panose="02000506030000020004" pitchFamily="50" charset="0"/>
            </a:endParaRPr>
          </a:p>
          <a:p>
            <a:pPr>
              <a:buClr>
                <a:schemeClr val="accent5"/>
              </a:buClr>
              <a:buSzPct val="120000"/>
            </a:pPr>
            <a:endParaRPr lang="es-419" sz="1800" dirty="0">
              <a:solidFill>
                <a:schemeClr val="tx2">
                  <a:lumMod val="50000"/>
                </a:schemeClr>
              </a:solidFill>
              <a:latin typeface="Bliss 2 Light" panose="02000506030000020004" pitchFamily="50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448BA5-E874-4588-8891-9DAA4DE2E9A0}"/>
              </a:ext>
            </a:extLst>
          </p:cNvPr>
          <p:cNvSpPr txBox="1"/>
          <p:nvPr/>
        </p:nvSpPr>
        <p:spPr>
          <a:xfrm>
            <a:off x="539985" y="2350531"/>
            <a:ext cx="10292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Bliss 2 Light" panose="02000506030000020004" pitchFamily="50" charset="0"/>
              </a:rPr>
              <a:t>Primero, seleccione los resultados a través de los recuadros (10) o seleccione </a:t>
            </a:r>
            <a:r>
              <a:rPr lang="es-ES" b="1" dirty="0">
                <a:solidFill>
                  <a:srgbClr val="0981C5"/>
                </a:solidFill>
                <a:latin typeface="Bliss 2 Light" panose="02000506030000020004" pitchFamily="50" charset="0"/>
              </a:rPr>
              <a:t>“Todo” (11) 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Bliss 2 Light" panose="02000506030000020004" pitchFamily="50" charset="0"/>
              </a:rPr>
              <a:t>en la parte superior de la página, luego seleccione el ícono que requiera (9).</a:t>
            </a:r>
            <a:endParaRPr lang="es-419" dirty="0">
              <a:solidFill>
                <a:schemeClr val="tx2">
                  <a:lumMod val="50000"/>
                </a:schemeClr>
              </a:solidFill>
              <a:latin typeface="Bliss 2 Light" panose="02000506030000020004" pitchFamily="50" charset="0"/>
            </a:endParaRPr>
          </a:p>
          <a:p>
            <a:endParaRPr lang="en-US" dirty="0">
              <a:latin typeface="Bliss 2 Light" panose="02000506030000020004" pitchFamily="50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7A4A9F7-02E5-4C49-B917-E32F1A3BD83C}"/>
              </a:ext>
            </a:extLst>
          </p:cNvPr>
          <p:cNvSpPr txBox="1"/>
          <p:nvPr/>
        </p:nvSpPr>
        <p:spPr>
          <a:xfrm>
            <a:off x="5347561" y="30007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9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BF96511-8147-4127-AAEB-60B08F6A46CB}"/>
              </a:ext>
            </a:extLst>
          </p:cNvPr>
          <p:cNvSpPr txBox="1"/>
          <p:nvPr/>
        </p:nvSpPr>
        <p:spPr>
          <a:xfrm>
            <a:off x="1818681" y="309702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11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3321AE6-B66B-43EF-A1B1-D1D150660B02}"/>
              </a:ext>
            </a:extLst>
          </p:cNvPr>
          <p:cNvSpPr txBox="1"/>
          <p:nvPr/>
        </p:nvSpPr>
        <p:spPr>
          <a:xfrm>
            <a:off x="1413554" y="3917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10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BCB602B-2B85-48EE-883A-5CEC7D1A300C}"/>
              </a:ext>
            </a:extLst>
          </p:cNvPr>
          <p:cNvCxnSpPr>
            <a:cxnSpLocks/>
          </p:cNvCxnSpPr>
          <p:nvPr/>
        </p:nvCxnSpPr>
        <p:spPr>
          <a:xfrm flipH="1">
            <a:off x="1901952" y="3497105"/>
            <a:ext cx="2111048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C4AAEE7-A1FF-4B95-BBFC-D4976127DD4E}"/>
              </a:ext>
            </a:extLst>
          </p:cNvPr>
          <p:cNvCxnSpPr>
            <a:cxnSpLocks/>
          </p:cNvCxnSpPr>
          <p:nvPr/>
        </p:nvCxnSpPr>
        <p:spPr>
          <a:xfrm flipH="1">
            <a:off x="1764605" y="4102650"/>
            <a:ext cx="2285518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0304ABD-8995-4CFD-BE4E-27A1FFFC7B3C}"/>
              </a:ext>
            </a:extLst>
          </p:cNvPr>
          <p:cNvCxnSpPr>
            <a:cxnSpLocks/>
          </p:cNvCxnSpPr>
          <p:nvPr/>
        </p:nvCxnSpPr>
        <p:spPr>
          <a:xfrm>
            <a:off x="5686377" y="3212261"/>
            <a:ext cx="527304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Graphic 19">
            <a:extLst>
              <a:ext uri="{FF2B5EF4-FFF2-40B4-BE49-F238E27FC236}">
                <a16:creationId xmlns:a16="http://schemas.microsoft.com/office/drawing/2014/main" id="{9583DD30-3DA6-4D8F-8488-744140A700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756134" y="185057"/>
            <a:ext cx="1032892" cy="691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724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B4E7B7D-A09C-4C1B-900C-A4087627D8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917" y="1704358"/>
            <a:ext cx="5418290" cy="27815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6177F6-0607-4FBC-9406-1AFC1B84AD76}"/>
              </a:ext>
            </a:extLst>
          </p:cNvPr>
          <p:cNvCxnSpPr/>
          <p:nvPr/>
        </p:nvCxnSpPr>
        <p:spPr>
          <a:xfrm>
            <a:off x="650450" y="5948311"/>
            <a:ext cx="108031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600DBD40-B5CC-4FFD-9B2D-A31BAC59E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37169" y="6191237"/>
            <a:ext cx="2895600" cy="273844"/>
          </a:xfrm>
        </p:spPr>
        <p:txBody>
          <a:bodyPr/>
          <a:lstStyle/>
          <a:p>
            <a:pPr algn="r"/>
            <a:r>
              <a:rPr lang="es-419" dirty="0"/>
              <a:t>Tutorial </a:t>
            </a:r>
            <a:r>
              <a:rPr lang="es-419" dirty="0" err="1"/>
              <a:t>Ovid</a:t>
            </a:r>
            <a:endParaRPr lang="en-US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3BF80BD-45C8-49A6-9F94-815C91084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3897" y="6191237"/>
            <a:ext cx="489671" cy="273844"/>
          </a:xfrm>
        </p:spPr>
        <p:txBody>
          <a:bodyPr/>
          <a:lstStyle/>
          <a:p>
            <a:fld id="{C3C3236D-FB65-584A-8227-5A449D06E62A}" type="slidenum">
              <a:rPr lang="en-US" smtClean="0"/>
              <a:t>11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E9D68D2-C4F6-4844-9096-0E3FB35866B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0450" y="6191236"/>
            <a:ext cx="2228311" cy="392027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852F25D-05CB-45D6-9C4F-51289FBD5330}"/>
              </a:ext>
            </a:extLst>
          </p:cNvPr>
          <p:cNvSpPr txBox="1">
            <a:spLocks/>
          </p:cNvSpPr>
          <p:nvPr/>
        </p:nvSpPr>
        <p:spPr>
          <a:xfrm>
            <a:off x="404008" y="602793"/>
            <a:ext cx="5283782" cy="14043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 startAt="7"/>
            </a:pPr>
            <a:r>
              <a:rPr lang="es-ES" sz="1600" dirty="0">
                <a:solidFill>
                  <a:srgbClr val="010000"/>
                </a:solidFill>
                <a:latin typeface="Bliss2-Light" panose="02000506030000020004" pitchFamily="50" charset="0"/>
              </a:rPr>
              <a:t>Haga clic en el título del artículo para ver la </a:t>
            </a:r>
            <a:r>
              <a:rPr lang="es-ES" sz="1600" b="1" dirty="0">
                <a:solidFill>
                  <a:srgbClr val="0981C5"/>
                </a:solidFill>
                <a:latin typeface="Bliss2-Light" panose="02000506030000020004" pitchFamily="50" charset="0"/>
              </a:rPr>
              <a:t>“Referencia Completa” </a:t>
            </a:r>
            <a:r>
              <a:rPr lang="es-ES" sz="1600" dirty="0">
                <a:solidFill>
                  <a:srgbClr val="010000"/>
                </a:solidFill>
                <a:latin typeface="Bliss2-Light" panose="02000506030000020004" pitchFamily="50" charset="0"/>
              </a:rPr>
              <a:t>o el </a:t>
            </a:r>
            <a:r>
              <a:rPr lang="es-ES" sz="1600" b="1" dirty="0">
                <a:solidFill>
                  <a:srgbClr val="0981C5"/>
                </a:solidFill>
                <a:latin typeface="Bliss2-Light" panose="02000506030000020004" pitchFamily="50" charset="0"/>
              </a:rPr>
              <a:t>“Texto Completo” </a:t>
            </a:r>
            <a:r>
              <a:rPr lang="es-ES" sz="1600" dirty="0">
                <a:solidFill>
                  <a:srgbClr val="010000"/>
                </a:solidFill>
                <a:latin typeface="Bliss2-Light" panose="02000506030000020004" pitchFamily="50" charset="0"/>
              </a:rPr>
              <a:t>(cuando esté disponible). Se proporcionan vistas y enlaces adicionales a la derecha </a:t>
            </a:r>
            <a:r>
              <a:rPr lang="en-US" sz="1600" dirty="0">
                <a:solidFill>
                  <a:srgbClr val="010000"/>
                </a:solidFill>
                <a:latin typeface="Bliss2-Light" panose="02000506030000020004" pitchFamily="50" charset="0"/>
              </a:rPr>
              <a:t>de </a:t>
            </a:r>
            <a:r>
              <a:rPr lang="en-US" sz="1600" dirty="0" err="1">
                <a:solidFill>
                  <a:srgbClr val="010000"/>
                </a:solidFill>
                <a:latin typeface="Bliss2-Light" panose="02000506030000020004" pitchFamily="50" charset="0"/>
              </a:rPr>
              <a:t>cada</a:t>
            </a:r>
            <a:r>
              <a:rPr lang="en-US" sz="1600" dirty="0">
                <a:solidFill>
                  <a:srgbClr val="010000"/>
                </a:solidFill>
                <a:latin typeface="Bliss2-Light" panose="02000506030000020004" pitchFamily="50" charset="0"/>
              </a:rPr>
              <a:t> </a:t>
            </a:r>
            <a:r>
              <a:rPr lang="en-US" sz="1600" dirty="0" err="1">
                <a:solidFill>
                  <a:srgbClr val="010000"/>
                </a:solidFill>
                <a:latin typeface="Bliss2-Light" panose="02000506030000020004" pitchFamily="50" charset="0"/>
              </a:rPr>
              <a:t>cita</a:t>
            </a:r>
            <a:r>
              <a:rPr lang="en-US" sz="1600" dirty="0">
                <a:solidFill>
                  <a:srgbClr val="010000"/>
                </a:solidFill>
                <a:latin typeface="Bliss2-Light" panose="02000506030000020004" pitchFamily="50" charset="0"/>
              </a:rPr>
              <a:t> (12).</a:t>
            </a:r>
            <a:endParaRPr lang="es-419" sz="1600" dirty="0">
              <a:solidFill>
                <a:srgbClr val="010000"/>
              </a:solidFill>
              <a:latin typeface="Bliss2-Light" panose="02000506030000020004" pitchFamily="50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8F30C54-9F15-40FC-9A31-0F26E08F775A}"/>
              </a:ext>
            </a:extLst>
          </p:cNvPr>
          <p:cNvSpPr txBox="1">
            <a:spLocks/>
          </p:cNvSpPr>
          <p:nvPr/>
        </p:nvSpPr>
        <p:spPr>
          <a:xfrm>
            <a:off x="6439926" y="617791"/>
            <a:ext cx="4097446" cy="7749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8"/>
            </a:pPr>
            <a:r>
              <a:rPr lang="es-ES" sz="1600" dirty="0">
                <a:solidFill>
                  <a:srgbClr val="010000"/>
                </a:solidFill>
                <a:latin typeface="Bliss2-Light" panose="02000506030000020004" pitchFamily="50" charset="0"/>
              </a:rPr>
              <a:t>Para crear su cuenta personal de clic en el </a:t>
            </a:r>
            <a:r>
              <a:rPr lang="en-US" sz="1600" dirty="0" err="1">
                <a:solidFill>
                  <a:srgbClr val="010000"/>
                </a:solidFill>
                <a:latin typeface="Bliss2-Light" panose="02000506030000020004" pitchFamily="50" charset="0"/>
              </a:rPr>
              <a:t>botón</a:t>
            </a:r>
            <a:r>
              <a:rPr lang="en-US" sz="1600" dirty="0">
                <a:solidFill>
                  <a:srgbClr val="010000"/>
                </a:solidFill>
                <a:latin typeface="Bliss2-Light" panose="02000506030000020004" pitchFamily="50" charset="0"/>
              </a:rPr>
              <a:t> de </a:t>
            </a:r>
            <a:r>
              <a:rPr lang="en-US" sz="1600" b="1" dirty="0">
                <a:solidFill>
                  <a:srgbClr val="0981C5"/>
                </a:solidFill>
                <a:latin typeface="Bliss2-Light" panose="02000506030000020004" pitchFamily="50" charset="0"/>
              </a:rPr>
              <a:t>“</a:t>
            </a:r>
            <a:r>
              <a:rPr lang="en-US" sz="1600" b="1" dirty="0" err="1">
                <a:solidFill>
                  <a:srgbClr val="0981C5"/>
                </a:solidFill>
                <a:latin typeface="Bliss2-Light" panose="02000506030000020004" pitchFamily="50" charset="0"/>
              </a:rPr>
              <a:t>Guardar</a:t>
            </a:r>
            <a:r>
              <a:rPr lang="en-US" sz="1600" b="1" dirty="0">
                <a:solidFill>
                  <a:srgbClr val="0981C5"/>
                </a:solidFill>
                <a:latin typeface="Bliss2-Light" panose="02000506030000020004" pitchFamily="50" charset="0"/>
              </a:rPr>
              <a:t> (13) o </a:t>
            </a:r>
            <a:r>
              <a:rPr lang="en-US" sz="1600" b="1" dirty="0" err="1">
                <a:solidFill>
                  <a:srgbClr val="0981C5"/>
                </a:solidFill>
                <a:latin typeface="Bliss2-Light" panose="02000506030000020004" pitchFamily="50" charset="0"/>
              </a:rPr>
              <a:t>Guardar</a:t>
            </a:r>
            <a:r>
              <a:rPr lang="en-US" sz="1600" b="1" dirty="0">
                <a:solidFill>
                  <a:srgbClr val="0981C5"/>
                </a:solidFill>
                <a:latin typeface="Bliss2-Light" panose="02000506030000020004" pitchFamily="50" charset="0"/>
              </a:rPr>
              <a:t> </a:t>
            </a:r>
            <a:r>
              <a:rPr lang="en-US" sz="1600" b="1" dirty="0" err="1">
                <a:solidFill>
                  <a:srgbClr val="0981C5"/>
                </a:solidFill>
                <a:latin typeface="Bliss2-Light" panose="02000506030000020004" pitchFamily="50" charset="0"/>
              </a:rPr>
              <a:t>Todo</a:t>
            </a:r>
            <a:r>
              <a:rPr lang="en-US" sz="1600" b="1" dirty="0">
                <a:solidFill>
                  <a:srgbClr val="0981C5"/>
                </a:solidFill>
                <a:latin typeface="Bliss2-Light" panose="02000506030000020004" pitchFamily="50" charset="0"/>
              </a:rPr>
              <a:t> (14)”.</a:t>
            </a:r>
            <a:endParaRPr lang="es-419" sz="1600" dirty="0">
              <a:latin typeface="Bliss2-Light" panose="02000506030000020004" pitchFamily="50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DF81BD8-72C9-4250-96E4-B5F12380A027}"/>
              </a:ext>
            </a:extLst>
          </p:cNvPr>
          <p:cNvSpPr/>
          <p:nvPr/>
        </p:nvSpPr>
        <p:spPr>
          <a:xfrm rot="5400000" flipH="1">
            <a:off x="4490982" y="2256799"/>
            <a:ext cx="1504065" cy="96357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C22C705-783B-4849-8B88-D45F278F65AF}"/>
              </a:ext>
            </a:extLst>
          </p:cNvPr>
          <p:cNvSpPr txBox="1"/>
          <p:nvPr/>
        </p:nvSpPr>
        <p:spPr>
          <a:xfrm>
            <a:off x="6442448" y="306828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13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C39ABD7-E77C-4A89-BD30-7685051BCEFB}"/>
              </a:ext>
            </a:extLst>
          </p:cNvPr>
          <p:cNvSpPr txBox="1"/>
          <p:nvPr/>
        </p:nvSpPr>
        <p:spPr>
          <a:xfrm>
            <a:off x="4263120" y="166981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12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CF6FEBC-ED5B-4087-AABF-8125505D7744}"/>
              </a:ext>
            </a:extLst>
          </p:cNvPr>
          <p:cNvSpPr txBox="1"/>
          <p:nvPr/>
        </p:nvSpPr>
        <p:spPr>
          <a:xfrm>
            <a:off x="6340132" y="358843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14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2EE9354-ACB1-4C4B-ACED-20A8C0751E02}"/>
              </a:ext>
            </a:extLst>
          </p:cNvPr>
          <p:cNvCxnSpPr>
            <a:cxnSpLocks/>
          </p:cNvCxnSpPr>
          <p:nvPr/>
        </p:nvCxnSpPr>
        <p:spPr>
          <a:xfrm flipH="1">
            <a:off x="4263120" y="1986556"/>
            <a:ext cx="498105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C33AAB7-1AA7-4348-AAF7-6C9A6D76C53B}"/>
              </a:ext>
            </a:extLst>
          </p:cNvPr>
          <p:cNvCxnSpPr>
            <a:cxnSpLocks/>
          </p:cNvCxnSpPr>
          <p:nvPr/>
        </p:nvCxnSpPr>
        <p:spPr>
          <a:xfrm flipH="1">
            <a:off x="6439925" y="3382235"/>
            <a:ext cx="637823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FC81BF2-9BFC-4274-BA47-1AB20ADC5A5E}"/>
              </a:ext>
            </a:extLst>
          </p:cNvPr>
          <p:cNvCxnSpPr>
            <a:cxnSpLocks/>
          </p:cNvCxnSpPr>
          <p:nvPr/>
        </p:nvCxnSpPr>
        <p:spPr>
          <a:xfrm flipH="1">
            <a:off x="6327648" y="3903444"/>
            <a:ext cx="617767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Graphic 24">
            <a:extLst>
              <a:ext uri="{FF2B5EF4-FFF2-40B4-BE49-F238E27FC236}">
                <a16:creationId xmlns:a16="http://schemas.microsoft.com/office/drawing/2014/main" id="{1DDB9BC0-B3F5-49F3-BB80-69CA2B8419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756134" y="185057"/>
            <a:ext cx="1032892" cy="69124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E4F22E2-D7F2-4AF9-ABCB-BECAE1F486D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47321" y="1818488"/>
            <a:ext cx="4282811" cy="22252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27330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DED56E3A-BFE3-4678-BE2D-7765334C20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0255" y="2186177"/>
            <a:ext cx="3706787" cy="374312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6EFF1AC-B4E9-4999-B827-D1C59031C4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114" y="2475398"/>
            <a:ext cx="4209386" cy="27502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6177F6-0607-4FBC-9406-1AFC1B84AD76}"/>
              </a:ext>
            </a:extLst>
          </p:cNvPr>
          <p:cNvCxnSpPr/>
          <p:nvPr/>
        </p:nvCxnSpPr>
        <p:spPr>
          <a:xfrm>
            <a:off x="650450" y="5948311"/>
            <a:ext cx="108031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600DBD40-B5CC-4FFD-9B2D-A31BAC59E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37169" y="6191237"/>
            <a:ext cx="2895600" cy="273844"/>
          </a:xfrm>
        </p:spPr>
        <p:txBody>
          <a:bodyPr/>
          <a:lstStyle/>
          <a:p>
            <a:pPr algn="r"/>
            <a:r>
              <a:rPr lang="es-419" dirty="0"/>
              <a:t>Tutorial </a:t>
            </a:r>
            <a:r>
              <a:rPr lang="es-419" dirty="0" err="1"/>
              <a:t>Ovid</a:t>
            </a:r>
            <a:endParaRPr lang="en-US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3BF80BD-45C8-49A6-9F94-815C91084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3897" y="6191237"/>
            <a:ext cx="489671" cy="273844"/>
          </a:xfrm>
        </p:spPr>
        <p:txBody>
          <a:bodyPr/>
          <a:lstStyle/>
          <a:p>
            <a:fld id="{C3C3236D-FB65-584A-8227-5A449D06E62A}" type="slidenum">
              <a:rPr lang="en-US" smtClean="0"/>
              <a:t>12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E9D68D2-C4F6-4844-9096-0E3FB35866B4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0450" y="6191236"/>
            <a:ext cx="2228311" cy="39202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9E5B5DE-7D01-49F4-9BC8-CE8951804801}"/>
              </a:ext>
            </a:extLst>
          </p:cNvPr>
          <p:cNvSpPr/>
          <p:nvPr/>
        </p:nvSpPr>
        <p:spPr>
          <a:xfrm>
            <a:off x="506407" y="600045"/>
            <a:ext cx="103263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9"/>
            </a:pPr>
            <a:r>
              <a:rPr lang="es-ES" dirty="0">
                <a:solidFill>
                  <a:srgbClr val="010000"/>
                </a:solidFill>
                <a:latin typeface="Bliss2-Light" panose="02000506030000020004" pitchFamily="50" charset="0"/>
              </a:rPr>
              <a:t>Haga clic en </a:t>
            </a:r>
            <a:r>
              <a:rPr lang="es-ES" b="1" dirty="0">
                <a:solidFill>
                  <a:srgbClr val="0981C5"/>
                </a:solidFill>
                <a:latin typeface="Bliss2-Light" panose="02000506030000020004" pitchFamily="50" charset="0"/>
              </a:rPr>
              <a:t>“Crear </a:t>
            </a:r>
            <a:r>
              <a:rPr lang="es-MX" b="1" dirty="0">
                <a:solidFill>
                  <a:srgbClr val="0981C5"/>
                </a:solidFill>
                <a:latin typeface="Bliss2-Light" panose="02000506030000020004" pitchFamily="50" charset="0"/>
              </a:rPr>
              <a:t>una </a:t>
            </a:r>
            <a:r>
              <a:rPr lang="en-US" b="1" dirty="0" err="1">
                <a:solidFill>
                  <a:srgbClr val="0981C5"/>
                </a:solidFill>
                <a:latin typeface="Bliss2-Light" panose="02000506030000020004" pitchFamily="50" charset="0"/>
              </a:rPr>
              <a:t>Cuenta</a:t>
            </a:r>
            <a:r>
              <a:rPr lang="en-US" b="1" dirty="0">
                <a:solidFill>
                  <a:srgbClr val="0981C5"/>
                </a:solidFill>
                <a:latin typeface="Bliss2-Light" panose="02000506030000020004" pitchFamily="50" charset="0"/>
              </a:rPr>
              <a:t> Personal” (15) </a:t>
            </a:r>
            <a:r>
              <a:rPr lang="en-US" dirty="0">
                <a:solidFill>
                  <a:srgbClr val="010000"/>
                </a:solidFill>
                <a:latin typeface="Bliss2-Light" panose="02000506030000020004" pitchFamily="50" charset="0"/>
              </a:rPr>
              <a:t>y complete los </a:t>
            </a:r>
            <a:r>
              <a:rPr lang="en-US" dirty="0" err="1">
                <a:solidFill>
                  <a:srgbClr val="010000"/>
                </a:solidFill>
                <a:latin typeface="Bliss2-Light" panose="02000506030000020004" pitchFamily="50" charset="0"/>
              </a:rPr>
              <a:t>campos</a:t>
            </a:r>
            <a:r>
              <a:rPr lang="en-US" dirty="0">
                <a:solidFill>
                  <a:srgbClr val="010000"/>
                </a:solidFill>
                <a:latin typeface="Bliss2-Light" panose="02000506030000020004" pitchFamily="50" charset="0"/>
              </a:rPr>
              <a:t> </a:t>
            </a:r>
            <a:r>
              <a:rPr lang="en-US" dirty="0" err="1">
                <a:solidFill>
                  <a:srgbClr val="010000"/>
                </a:solidFill>
                <a:latin typeface="Bliss2-Light" panose="02000506030000020004" pitchFamily="50" charset="0"/>
              </a:rPr>
              <a:t>requeridos</a:t>
            </a:r>
            <a:r>
              <a:rPr lang="en-US" dirty="0">
                <a:solidFill>
                  <a:srgbClr val="010000"/>
                </a:solidFill>
                <a:latin typeface="Bliss2-Light" panose="02000506030000020004" pitchFamily="50" charset="0"/>
              </a:rPr>
              <a:t> (16), </a:t>
            </a:r>
            <a:r>
              <a:rPr lang="en-US" dirty="0" err="1">
                <a:solidFill>
                  <a:srgbClr val="010000"/>
                </a:solidFill>
                <a:latin typeface="Bliss2-Light" panose="02000506030000020004" pitchFamily="50" charset="0"/>
              </a:rPr>
              <a:t>después</a:t>
            </a:r>
            <a:r>
              <a:rPr lang="en-US" dirty="0">
                <a:solidFill>
                  <a:srgbClr val="010000"/>
                </a:solidFill>
                <a:latin typeface="Bliss2-Light" panose="02000506030000020004" pitchFamily="50" charset="0"/>
              </a:rPr>
              <a:t> de </a:t>
            </a:r>
            <a:r>
              <a:rPr lang="en-US" dirty="0" err="1">
                <a:solidFill>
                  <a:srgbClr val="010000"/>
                </a:solidFill>
                <a:latin typeface="Bliss2-Light" panose="02000506030000020004" pitchFamily="50" charset="0"/>
              </a:rPr>
              <a:t>clic</a:t>
            </a:r>
            <a:r>
              <a:rPr lang="en-US" dirty="0">
                <a:solidFill>
                  <a:srgbClr val="010000"/>
                </a:solidFill>
                <a:latin typeface="Bliss2-Light" panose="02000506030000020004" pitchFamily="50" charset="0"/>
              </a:rPr>
              <a:t> en </a:t>
            </a:r>
            <a:r>
              <a:rPr lang="en-US" b="1" dirty="0">
                <a:solidFill>
                  <a:srgbClr val="0981C5"/>
                </a:solidFill>
                <a:latin typeface="Bliss2-Light" panose="02000506030000020004" pitchFamily="50" charset="0"/>
              </a:rPr>
              <a:t>“</a:t>
            </a:r>
            <a:r>
              <a:rPr lang="en-US" b="1" dirty="0" err="1">
                <a:solidFill>
                  <a:srgbClr val="0981C5"/>
                </a:solidFill>
                <a:latin typeface="Bliss2-Light" panose="02000506030000020004" pitchFamily="50" charset="0"/>
              </a:rPr>
              <a:t>crear</a:t>
            </a:r>
            <a:r>
              <a:rPr lang="en-US" b="1" dirty="0">
                <a:solidFill>
                  <a:srgbClr val="0981C5"/>
                </a:solidFill>
                <a:latin typeface="Bliss2-Light" panose="02000506030000020004" pitchFamily="50" charset="0"/>
              </a:rPr>
              <a:t>” (17). 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3AF7D20-668B-4F0E-A719-8DA56B8B2F16}"/>
              </a:ext>
            </a:extLst>
          </p:cNvPr>
          <p:cNvSpPr/>
          <p:nvPr/>
        </p:nvSpPr>
        <p:spPr>
          <a:xfrm>
            <a:off x="506407" y="1475709"/>
            <a:ext cx="96731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10"/>
            </a:pPr>
            <a:r>
              <a:rPr lang="en-US" dirty="0">
                <a:solidFill>
                  <a:srgbClr val="010000"/>
                </a:solidFill>
                <a:latin typeface="Bliss2-Light" panose="02000506030000020004" pitchFamily="50" charset="0"/>
              </a:rPr>
              <a:t>Una </a:t>
            </a:r>
            <a:r>
              <a:rPr lang="en-US" dirty="0" err="1">
                <a:solidFill>
                  <a:srgbClr val="010000"/>
                </a:solidFill>
                <a:latin typeface="Bliss2-Light" panose="02000506030000020004" pitchFamily="50" charset="0"/>
              </a:rPr>
              <a:t>vez</a:t>
            </a:r>
            <a:r>
              <a:rPr lang="en-US" dirty="0">
                <a:solidFill>
                  <a:srgbClr val="010000"/>
                </a:solidFill>
                <a:latin typeface="Bliss2-Light" panose="02000506030000020004" pitchFamily="50" charset="0"/>
              </a:rPr>
              <a:t> que </a:t>
            </a:r>
            <a:r>
              <a:rPr lang="en-US" dirty="0" err="1">
                <a:solidFill>
                  <a:srgbClr val="010000"/>
                </a:solidFill>
                <a:latin typeface="Bliss2-Light" panose="02000506030000020004" pitchFamily="50" charset="0"/>
              </a:rPr>
              <a:t>ingrese</a:t>
            </a:r>
            <a:r>
              <a:rPr lang="en-US" dirty="0">
                <a:solidFill>
                  <a:srgbClr val="010000"/>
                </a:solidFill>
                <a:latin typeface="Bliss2-Light" panose="02000506030000020004" pitchFamily="50" charset="0"/>
              </a:rPr>
              <a:t> con </a:t>
            </a:r>
            <a:r>
              <a:rPr lang="en-US" dirty="0" err="1">
                <a:solidFill>
                  <a:srgbClr val="010000"/>
                </a:solidFill>
                <a:latin typeface="Bliss2-Light" panose="02000506030000020004" pitchFamily="50" charset="0"/>
              </a:rPr>
              <a:t>su</a:t>
            </a:r>
            <a:r>
              <a:rPr lang="en-US" dirty="0">
                <a:solidFill>
                  <a:srgbClr val="010000"/>
                </a:solidFill>
                <a:latin typeface="Bliss2-Light" panose="02000506030000020004" pitchFamily="50" charset="0"/>
              </a:rPr>
              <a:t> </a:t>
            </a:r>
            <a:r>
              <a:rPr lang="en-US" dirty="0" err="1">
                <a:solidFill>
                  <a:srgbClr val="010000"/>
                </a:solidFill>
                <a:latin typeface="Bliss2-Light" panose="02000506030000020004" pitchFamily="50" charset="0"/>
              </a:rPr>
              <a:t>cuenta</a:t>
            </a:r>
            <a:r>
              <a:rPr lang="en-US" dirty="0">
                <a:solidFill>
                  <a:srgbClr val="010000"/>
                </a:solidFill>
                <a:latin typeface="Bliss2-Light" panose="02000506030000020004" pitchFamily="50" charset="0"/>
              </a:rPr>
              <a:t> personal, </a:t>
            </a:r>
            <a:r>
              <a:rPr lang="en-US" dirty="0" err="1">
                <a:solidFill>
                  <a:srgbClr val="010000"/>
                </a:solidFill>
                <a:latin typeface="Bliss2-Light" panose="02000506030000020004" pitchFamily="50" charset="0"/>
              </a:rPr>
              <a:t>su</a:t>
            </a:r>
            <a:r>
              <a:rPr lang="en-US" dirty="0">
                <a:solidFill>
                  <a:srgbClr val="010000"/>
                </a:solidFill>
                <a:latin typeface="Bliss2-Light" panose="02000506030000020004" pitchFamily="50" charset="0"/>
              </a:rPr>
              <a:t> </a:t>
            </a:r>
            <a:r>
              <a:rPr lang="en-US" dirty="0" err="1">
                <a:solidFill>
                  <a:srgbClr val="010000"/>
                </a:solidFill>
                <a:latin typeface="Bliss2-Light" panose="02000506030000020004" pitchFamily="50" charset="0"/>
              </a:rPr>
              <a:t>nombre</a:t>
            </a:r>
            <a:r>
              <a:rPr lang="en-US" dirty="0">
                <a:solidFill>
                  <a:srgbClr val="010000"/>
                </a:solidFill>
                <a:latin typeface="Bliss2-Light" panose="02000506030000020004" pitchFamily="50" charset="0"/>
              </a:rPr>
              <a:t> de </a:t>
            </a:r>
            <a:r>
              <a:rPr lang="en-US" dirty="0" err="1">
                <a:solidFill>
                  <a:srgbClr val="010000"/>
                </a:solidFill>
                <a:latin typeface="Bliss2-Light" panose="02000506030000020004" pitchFamily="50" charset="0"/>
              </a:rPr>
              <a:t>usuario</a:t>
            </a:r>
            <a:r>
              <a:rPr lang="en-US" dirty="0">
                <a:solidFill>
                  <a:srgbClr val="010000"/>
                </a:solidFill>
                <a:latin typeface="Bliss2-Light" panose="02000506030000020004" pitchFamily="50" charset="0"/>
              </a:rPr>
              <a:t> </a:t>
            </a:r>
            <a:r>
              <a:rPr lang="en-US" dirty="0" err="1">
                <a:solidFill>
                  <a:srgbClr val="010000"/>
                </a:solidFill>
                <a:latin typeface="Bliss2-Light" panose="02000506030000020004" pitchFamily="50" charset="0"/>
              </a:rPr>
              <a:t>aparecerá</a:t>
            </a:r>
            <a:r>
              <a:rPr lang="en-US" dirty="0">
                <a:solidFill>
                  <a:srgbClr val="010000"/>
                </a:solidFill>
                <a:latin typeface="Bliss2-Light" panose="02000506030000020004" pitchFamily="50" charset="0"/>
              </a:rPr>
              <a:t> en la </a:t>
            </a:r>
            <a:r>
              <a:rPr lang="en-US" dirty="0" err="1">
                <a:solidFill>
                  <a:srgbClr val="010000"/>
                </a:solidFill>
                <a:latin typeface="Bliss2-Light" panose="02000506030000020004" pitchFamily="50" charset="0"/>
              </a:rPr>
              <a:t>esquina</a:t>
            </a:r>
            <a:r>
              <a:rPr lang="en-US" dirty="0">
                <a:solidFill>
                  <a:srgbClr val="010000"/>
                </a:solidFill>
                <a:latin typeface="Bliss2-Light" panose="02000506030000020004" pitchFamily="50" charset="0"/>
              </a:rPr>
              <a:t> superior </a:t>
            </a:r>
            <a:r>
              <a:rPr lang="en-US" dirty="0" err="1">
                <a:solidFill>
                  <a:srgbClr val="010000"/>
                </a:solidFill>
                <a:latin typeface="Bliss2-Light" panose="02000506030000020004" pitchFamily="50" charset="0"/>
              </a:rPr>
              <a:t>derecha</a:t>
            </a:r>
            <a:r>
              <a:rPr lang="en-US" dirty="0">
                <a:solidFill>
                  <a:srgbClr val="010000"/>
                </a:solidFill>
                <a:latin typeface="Bliss2-Light" panose="02000506030000020004" pitchFamily="50" charset="0"/>
              </a:rPr>
              <a:t> de la </a:t>
            </a:r>
            <a:r>
              <a:rPr lang="en-US" dirty="0" err="1">
                <a:solidFill>
                  <a:srgbClr val="010000"/>
                </a:solidFill>
                <a:latin typeface="Bliss2-Light" panose="02000506030000020004" pitchFamily="50" charset="0"/>
              </a:rPr>
              <a:t>pantalla</a:t>
            </a:r>
            <a:r>
              <a:rPr lang="en-US" dirty="0">
                <a:solidFill>
                  <a:srgbClr val="010000"/>
                </a:solidFill>
                <a:latin typeface="Bliss2-Light" panose="02000506030000020004" pitchFamily="50" charset="0"/>
              </a:rPr>
              <a:t>.</a:t>
            </a:r>
            <a:endParaRPr lang="en-US" b="1" dirty="0">
              <a:solidFill>
                <a:srgbClr val="0981C5"/>
              </a:solidFill>
              <a:latin typeface="Bliss2-Light" panose="02000506030000020004" pitchFamily="50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3A4D279-B29D-4D5D-9D5C-B3CF3CC8CEB2}"/>
              </a:ext>
            </a:extLst>
          </p:cNvPr>
          <p:cNvGrpSpPr/>
          <p:nvPr/>
        </p:nvGrpSpPr>
        <p:grpSpPr>
          <a:xfrm>
            <a:off x="3615458" y="2594112"/>
            <a:ext cx="2490554" cy="1441063"/>
            <a:chOff x="3168096" y="1820610"/>
            <a:chExt cx="2490554" cy="1441063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6DA2B1A-036F-4535-ADB9-B6DDB7B63EED}"/>
                </a:ext>
              </a:extLst>
            </p:cNvPr>
            <p:cNvSpPr/>
            <p:nvPr/>
          </p:nvSpPr>
          <p:spPr>
            <a:xfrm rot="5400000" flipH="1">
              <a:off x="3098590" y="1890116"/>
              <a:ext cx="1441063" cy="1302052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C3C56C0-2BA0-409C-BE2C-034D74F9E285}"/>
                </a:ext>
              </a:extLst>
            </p:cNvPr>
            <p:cNvSpPr txBox="1"/>
            <p:nvPr/>
          </p:nvSpPr>
          <p:spPr>
            <a:xfrm>
              <a:off x="5239946" y="2151722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dirty="0">
                  <a:solidFill>
                    <a:srgbClr val="FF0000"/>
                  </a:solidFill>
                </a:rPr>
                <a:t>15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84AFF6EE-314E-43D9-BC6E-6F339248E8E9}"/>
              </a:ext>
            </a:extLst>
          </p:cNvPr>
          <p:cNvSpPr txBox="1"/>
          <p:nvPr/>
        </p:nvSpPr>
        <p:spPr>
          <a:xfrm>
            <a:off x="6071110" y="377926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16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8363CDA-E493-4C50-A9E4-93678CDA3C15}"/>
              </a:ext>
            </a:extLst>
          </p:cNvPr>
          <p:cNvGrpSpPr/>
          <p:nvPr/>
        </p:nvGrpSpPr>
        <p:grpSpPr>
          <a:xfrm>
            <a:off x="5861758" y="2519245"/>
            <a:ext cx="2442757" cy="3376816"/>
            <a:chOff x="5662495" y="2071578"/>
            <a:chExt cx="2442757" cy="3376816"/>
          </a:xfrm>
        </p:grpSpPr>
        <p:sp>
          <p:nvSpPr>
            <p:cNvPr id="13" name="Left Brace 12">
              <a:extLst>
                <a:ext uri="{FF2B5EF4-FFF2-40B4-BE49-F238E27FC236}">
                  <a16:creationId xmlns:a16="http://schemas.microsoft.com/office/drawing/2014/main" id="{D8395863-106A-4ED3-9F66-7FFD935A069B}"/>
                </a:ext>
              </a:extLst>
            </p:cNvPr>
            <p:cNvSpPr/>
            <p:nvPr/>
          </p:nvSpPr>
          <p:spPr>
            <a:xfrm>
              <a:off x="6343857" y="2071578"/>
              <a:ext cx="594271" cy="2941576"/>
            </a:xfrm>
            <a:prstGeom prst="leftBrac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F203D92-53A0-403A-8556-D9ADF91BB2B8}"/>
                </a:ext>
              </a:extLst>
            </p:cNvPr>
            <p:cNvSpPr txBox="1"/>
            <p:nvPr/>
          </p:nvSpPr>
          <p:spPr>
            <a:xfrm>
              <a:off x="5662495" y="5079062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dirty="0">
                  <a:solidFill>
                    <a:srgbClr val="FF0000"/>
                  </a:solidFill>
                </a:rPr>
                <a:t>17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8BC2D30-49E6-4201-B867-7F7588266A69}"/>
                </a:ext>
              </a:extLst>
            </p:cNvPr>
            <p:cNvSpPr/>
            <p:nvPr/>
          </p:nvSpPr>
          <p:spPr>
            <a:xfrm rot="5400000" flipH="1">
              <a:off x="7289671" y="4551353"/>
              <a:ext cx="262646" cy="1368517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D095015-10DA-4826-BBEB-9AFAA38C68EB}"/>
              </a:ext>
            </a:extLst>
          </p:cNvPr>
          <p:cNvCxnSpPr>
            <a:cxnSpLocks/>
          </p:cNvCxnSpPr>
          <p:nvPr/>
        </p:nvCxnSpPr>
        <p:spPr>
          <a:xfrm>
            <a:off x="4917510" y="3122296"/>
            <a:ext cx="808192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A36AF64-2495-49B8-81C2-D25A470953B4}"/>
              </a:ext>
            </a:extLst>
          </p:cNvPr>
          <p:cNvCxnSpPr>
            <a:cxnSpLocks/>
          </p:cNvCxnSpPr>
          <p:nvPr/>
        </p:nvCxnSpPr>
        <p:spPr>
          <a:xfrm flipH="1">
            <a:off x="6251739" y="5713552"/>
            <a:ext cx="684259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Graphic 19">
            <a:extLst>
              <a:ext uri="{FF2B5EF4-FFF2-40B4-BE49-F238E27FC236}">
                <a16:creationId xmlns:a16="http://schemas.microsoft.com/office/drawing/2014/main" id="{736E3C0A-C8B8-4FF1-BCFE-0F8BB884F82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756134" y="185057"/>
            <a:ext cx="1032892" cy="691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067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288ADBF-EAD1-4284-B796-6BE9E48553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8671" y="3292643"/>
            <a:ext cx="8409307" cy="2382636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6177F6-0607-4FBC-9406-1AFC1B84AD76}"/>
              </a:ext>
            </a:extLst>
          </p:cNvPr>
          <p:cNvCxnSpPr/>
          <p:nvPr/>
        </p:nvCxnSpPr>
        <p:spPr>
          <a:xfrm>
            <a:off x="650450" y="5948311"/>
            <a:ext cx="108031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600DBD40-B5CC-4FFD-9B2D-A31BAC59E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37169" y="6191237"/>
            <a:ext cx="2895600" cy="273844"/>
          </a:xfrm>
        </p:spPr>
        <p:txBody>
          <a:bodyPr/>
          <a:lstStyle/>
          <a:p>
            <a:pPr algn="r"/>
            <a:r>
              <a:rPr lang="es-419" dirty="0"/>
              <a:t>Tutorial </a:t>
            </a:r>
            <a:r>
              <a:rPr lang="es-419" dirty="0" err="1"/>
              <a:t>Ovid</a:t>
            </a:r>
            <a:endParaRPr lang="en-US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3BF80BD-45C8-49A6-9F94-815C91084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3897" y="6191237"/>
            <a:ext cx="489671" cy="273844"/>
          </a:xfrm>
        </p:spPr>
        <p:txBody>
          <a:bodyPr/>
          <a:lstStyle/>
          <a:p>
            <a:fld id="{C3C3236D-FB65-584A-8227-5A449D06E62A}" type="slidenum">
              <a:rPr lang="en-US" smtClean="0"/>
              <a:t>13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E9D68D2-C4F6-4844-9096-0E3FB35866B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0450" y="6191236"/>
            <a:ext cx="2228311" cy="39202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C71C2EA-74D5-4A7A-85CB-B2B39E53D072}"/>
              </a:ext>
            </a:extLst>
          </p:cNvPr>
          <p:cNvSpPr/>
          <p:nvPr/>
        </p:nvSpPr>
        <p:spPr>
          <a:xfrm>
            <a:off x="1449851" y="1641109"/>
            <a:ext cx="915604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11"/>
            </a:pPr>
            <a:r>
              <a:rPr lang="es-ES" dirty="0">
                <a:solidFill>
                  <a:srgbClr val="010000"/>
                </a:solidFill>
                <a:latin typeface="Bliss2-Light" panose="02000506030000020004" pitchFamily="50" charset="0"/>
              </a:rPr>
              <a:t>Introduzca un nombre (18) y cualquier comentario (opcional) (19) para la estrategia de búsqueda y seleccione una opción en el menú desplegable (20). </a:t>
            </a:r>
          </a:p>
          <a:p>
            <a:r>
              <a:rPr lang="es-ES" dirty="0">
                <a:solidFill>
                  <a:srgbClr val="010000"/>
                </a:solidFill>
                <a:latin typeface="Bliss2-Light" panose="02000506030000020004" pitchFamily="50" charset="0"/>
              </a:rPr>
              <a:t>       De clic en </a:t>
            </a:r>
            <a:r>
              <a:rPr lang="es-ES" b="1" dirty="0">
                <a:solidFill>
                  <a:srgbClr val="0981C5"/>
                </a:solidFill>
                <a:latin typeface="Bliss2-Light" panose="02000506030000020004" pitchFamily="50" charset="0"/>
              </a:rPr>
              <a:t>“Guardar” (21).</a:t>
            </a:r>
            <a:endParaRPr lang="en-US" b="1" dirty="0">
              <a:solidFill>
                <a:srgbClr val="0981C5"/>
              </a:solidFill>
              <a:latin typeface="Bliss2-Light" panose="02000506030000020004" pitchFamily="50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3D0AEA7-AC3C-444F-9A7E-F23F70775E51}"/>
              </a:ext>
            </a:extLst>
          </p:cNvPr>
          <p:cNvGrpSpPr/>
          <p:nvPr/>
        </p:nvGrpSpPr>
        <p:grpSpPr>
          <a:xfrm>
            <a:off x="6394745" y="3478804"/>
            <a:ext cx="2907147" cy="1051192"/>
            <a:chOff x="6007782" y="1564786"/>
            <a:chExt cx="2907147" cy="1051192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2FA46AB-1267-4382-B9E5-D7CE0F8C3DB4}"/>
                </a:ext>
              </a:extLst>
            </p:cNvPr>
            <p:cNvSpPr/>
            <p:nvPr/>
          </p:nvSpPr>
          <p:spPr>
            <a:xfrm rot="5400000" flipH="1">
              <a:off x="6763332" y="1570335"/>
              <a:ext cx="290093" cy="1801194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363B437-E4B7-4AAD-A36A-535EDF0AAD9D}"/>
                </a:ext>
              </a:extLst>
            </p:cNvPr>
            <p:cNvSpPr/>
            <p:nvPr/>
          </p:nvSpPr>
          <p:spPr>
            <a:xfrm rot="5400000" flipH="1">
              <a:off x="8338148" y="1343552"/>
              <a:ext cx="355547" cy="798015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20B2CD11-3AB2-4410-B64D-CEE4BE902871}"/>
              </a:ext>
            </a:extLst>
          </p:cNvPr>
          <p:cNvSpPr/>
          <p:nvPr/>
        </p:nvSpPr>
        <p:spPr>
          <a:xfrm rot="5400000" flipH="1">
            <a:off x="3956581" y="3003820"/>
            <a:ext cx="216955" cy="89461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70B414C-C3FB-4056-A3C0-68A3E82344D2}"/>
              </a:ext>
            </a:extLst>
          </p:cNvPr>
          <p:cNvSpPr/>
          <p:nvPr/>
        </p:nvSpPr>
        <p:spPr>
          <a:xfrm rot="5400000" flipH="1">
            <a:off x="2036685" y="2665846"/>
            <a:ext cx="227340" cy="158094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CC1B3E9-F5EA-4830-A757-90CB454B4E0B}"/>
              </a:ext>
            </a:extLst>
          </p:cNvPr>
          <p:cNvSpPr txBox="1"/>
          <p:nvPr/>
        </p:nvSpPr>
        <p:spPr>
          <a:xfrm>
            <a:off x="493778" y="33853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18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C0136D-AE91-447C-AEEA-EB86C2338C62}"/>
              </a:ext>
            </a:extLst>
          </p:cNvPr>
          <p:cNvSpPr txBox="1"/>
          <p:nvPr/>
        </p:nvSpPr>
        <p:spPr>
          <a:xfrm>
            <a:off x="5263243" y="315398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19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D6251A2-A2D2-4D5C-AAFC-2FBE929E81A5}"/>
              </a:ext>
            </a:extLst>
          </p:cNvPr>
          <p:cNvSpPr txBox="1"/>
          <p:nvPr/>
        </p:nvSpPr>
        <p:spPr>
          <a:xfrm>
            <a:off x="5378553" y="42299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20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1B927A2-6FFE-4096-ACE3-7EDCD76E5E4F}"/>
              </a:ext>
            </a:extLst>
          </p:cNvPr>
          <p:cNvSpPr txBox="1"/>
          <p:nvPr/>
        </p:nvSpPr>
        <p:spPr>
          <a:xfrm>
            <a:off x="9895710" y="33853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21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38ABB1A-86AF-437D-B17C-62337286532A}"/>
              </a:ext>
            </a:extLst>
          </p:cNvPr>
          <p:cNvCxnSpPr>
            <a:cxnSpLocks/>
          </p:cNvCxnSpPr>
          <p:nvPr/>
        </p:nvCxnSpPr>
        <p:spPr>
          <a:xfrm>
            <a:off x="9301892" y="3579482"/>
            <a:ext cx="596726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B7D3ABF-FB19-451E-9F75-4704C7C0D77D}"/>
              </a:ext>
            </a:extLst>
          </p:cNvPr>
          <p:cNvCxnSpPr>
            <a:cxnSpLocks/>
          </p:cNvCxnSpPr>
          <p:nvPr/>
        </p:nvCxnSpPr>
        <p:spPr>
          <a:xfrm flipH="1">
            <a:off x="888378" y="3579499"/>
            <a:ext cx="471506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21C496F-1D6E-4904-8F66-6105A3D2A0B1}"/>
              </a:ext>
            </a:extLst>
          </p:cNvPr>
          <p:cNvCxnSpPr>
            <a:cxnSpLocks/>
          </p:cNvCxnSpPr>
          <p:nvPr/>
        </p:nvCxnSpPr>
        <p:spPr>
          <a:xfrm>
            <a:off x="4512365" y="3363738"/>
            <a:ext cx="808192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112FA4EB-0DA6-4038-B7FC-5B0C8BC8EB66}"/>
              </a:ext>
            </a:extLst>
          </p:cNvPr>
          <p:cNvCxnSpPr>
            <a:cxnSpLocks/>
          </p:cNvCxnSpPr>
          <p:nvPr/>
        </p:nvCxnSpPr>
        <p:spPr>
          <a:xfrm flipH="1">
            <a:off x="5743002" y="4414631"/>
            <a:ext cx="618012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phic 20">
            <a:extLst>
              <a:ext uri="{FF2B5EF4-FFF2-40B4-BE49-F238E27FC236}">
                <a16:creationId xmlns:a16="http://schemas.microsoft.com/office/drawing/2014/main" id="{A459D8DC-B90E-41D8-816C-EF2365985C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756134" y="185057"/>
            <a:ext cx="1032892" cy="691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364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E9D7CDF2-F3EF-484D-92CE-3BF0F6A4EB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2124" y="3672147"/>
            <a:ext cx="7187742" cy="873943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6177F6-0607-4FBC-9406-1AFC1B84AD76}"/>
              </a:ext>
            </a:extLst>
          </p:cNvPr>
          <p:cNvCxnSpPr/>
          <p:nvPr/>
        </p:nvCxnSpPr>
        <p:spPr>
          <a:xfrm>
            <a:off x="650450" y="5948311"/>
            <a:ext cx="108031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600DBD40-B5CC-4FFD-9B2D-A31BAC59E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37169" y="6191237"/>
            <a:ext cx="2895600" cy="273844"/>
          </a:xfrm>
        </p:spPr>
        <p:txBody>
          <a:bodyPr/>
          <a:lstStyle/>
          <a:p>
            <a:pPr algn="r"/>
            <a:r>
              <a:rPr lang="es-419" dirty="0"/>
              <a:t>Tutorial </a:t>
            </a:r>
            <a:r>
              <a:rPr lang="es-419" dirty="0" err="1"/>
              <a:t>Ovid</a:t>
            </a:r>
            <a:endParaRPr lang="en-US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3BF80BD-45C8-49A6-9F94-815C91084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3897" y="6191237"/>
            <a:ext cx="489671" cy="273844"/>
          </a:xfrm>
        </p:spPr>
        <p:txBody>
          <a:bodyPr/>
          <a:lstStyle/>
          <a:p>
            <a:fld id="{C3C3236D-FB65-584A-8227-5A449D06E62A}" type="slidenum">
              <a:rPr lang="en-US" smtClean="0"/>
              <a:t>14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E9D68D2-C4F6-4844-9096-0E3FB35866B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0450" y="6191236"/>
            <a:ext cx="2228311" cy="39202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E272DF6-A1C5-4DFD-8CE1-57A30696560B}"/>
              </a:ext>
            </a:extLst>
          </p:cNvPr>
          <p:cNvSpPr/>
          <p:nvPr/>
        </p:nvSpPr>
        <p:spPr>
          <a:xfrm>
            <a:off x="879463" y="588692"/>
            <a:ext cx="1034508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>
              <a:buFont typeface="+mj-lt"/>
              <a:buAutoNum type="arabicPeriod" startAt="12"/>
            </a:pPr>
            <a:r>
              <a:rPr lang="es-ES" sz="2000" b="1" dirty="0">
                <a:solidFill>
                  <a:srgbClr val="010000"/>
                </a:solidFill>
                <a:latin typeface="Bliss2-Light" panose="02000506030000020004" pitchFamily="50" charset="0"/>
              </a:rPr>
              <a:t>Cerrar Sesión</a:t>
            </a:r>
          </a:p>
          <a:p>
            <a:r>
              <a:rPr lang="es-ES" dirty="0">
                <a:solidFill>
                  <a:srgbClr val="010000"/>
                </a:solidFill>
                <a:latin typeface="Bliss2-Light" panose="02000506030000020004" pitchFamily="50" charset="0"/>
              </a:rPr>
              <a:t>De clic en el ícono de </a:t>
            </a:r>
            <a:r>
              <a:rPr lang="es-ES" b="1" dirty="0">
                <a:solidFill>
                  <a:srgbClr val="0981C5"/>
                </a:solidFill>
                <a:latin typeface="Bliss2-Light" panose="02000506030000020004" pitchFamily="50" charset="0"/>
              </a:rPr>
              <a:t>“Cerrar </a:t>
            </a:r>
            <a:r>
              <a:rPr lang="es-ES" b="1" dirty="0" smtClean="0">
                <a:solidFill>
                  <a:srgbClr val="0981C5"/>
                </a:solidFill>
                <a:latin typeface="Bliss2-Light" panose="02000506030000020004" pitchFamily="50" charset="0"/>
              </a:rPr>
              <a:t>sesión</a:t>
            </a:r>
            <a:r>
              <a:rPr lang="es-ES" b="1" dirty="0">
                <a:solidFill>
                  <a:srgbClr val="0981C5"/>
                </a:solidFill>
                <a:latin typeface="Bliss2-Light" panose="02000506030000020004" pitchFamily="50" charset="0"/>
              </a:rPr>
              <a:t>” (22) </a:t>
            </a:r>
            <a:r>
              <a:rPr lang="es-ES" dirty="0">
                <a:solidFill>
                  <a:srgbClr val="010000"/>
                </a:solidFill>
                <a:latin typeface="Bliss2-Light" panose="02000506030000020004" pitchFamily="50" charset="0"/>
              </a:rPr>
              <a:t>para finalizar su </a:t>
            </a:r>
            <a:r>
              <a:rPr lang="en-US" dirty="0" err="1">
                <a:solidFill>
                  <a:srgbClr val="010000"/>
                </a:solidFill>
                <a:latin typeface="Bliss2-Light" panose="02000506030000020004" pitchFamily="50" charset="0"/>
              </a:rPr>
              <a:t>sesión</a:t>
            </a:r>
            <a:r>
              <a:rPr lang="en-US" dirty="0">
                <a:solidFill>
                  <a:srgbClr val="010000"/>
                </a:solidFill>
                <a:latin typeface="Bliss2-Light" panose="02000506030000020004" pitchFamily="50" charset="0"/>
              </a:rPr>
              <a:t>.     </a:t>
            </a:r>
          </a:p>
          <a:p>
            <a:endParaRPr lang="en-US" dirty="0">
              <a:solidFill>
                <a:srgbClr val="010000"/>
              </a:solidFill>
              <a:latin typeface="Bliss2-Light" panose="02000506030000020004" pitchFamily="50" charset="0"/>
            </a:endParaRPr>
          </a:p>
          <a:p>
            <a:r>
              <a:rPr lang="es-ES" dirty="0">
                <a:solidFill>
                  <a:srgbClr val="010000"/>
                </a:solidFill>
                <a:latin typeface="Bliss2-Light" panose="02000506030000020004" pitchFamily="50" charset="0"/>
              </a:rPr>
              <a:t>No utilice la [</a:t>
            </a:r>
            <a:r>
              <a:rPr lang="es-ES" dirty="0">
                <a:solidFill>
                  <a:srgbClr val="E52A12"/>
                </a:solidFill>
                <a:latin typeface="Bliss2-Light" panose="02000506030000020004" pitchFamily="50" charset="0"/>
              </a:rPr>
              <a:t>X</a:t>
            </a:r>
            <a:r>
              <a:rPr lang="es-ES" dirty="0">
                <a:solidFill>
                  <a:srgbClr val="010000"/>
                </a:solidFill>
                <a:latin typeface="Bliss2-Light" panose="02000506030000020004" pitchFamily="50" charset="0"/>
              </a:rPr>
              <a:t>] (23) para cerrar la ventana, ya que esto podría retener la licencia y evitar que otros pudieran </a:t>
            </a:r>
            <a:r>
              <a:rPr lang="es-ES" sz="2000" b="1" dirty="0">
                <a:solidFill>
                  <a:srgbClr val="0981C5"/>
                </a:solidFill>
                <a:latin typeface="Bliss2-Light" panose="02000506030000020004" pitchFamily="50" charset="0"/>
              </a:rPr>
              <a:t>tener acceso a los recursos de </a:t>
            </a:r>
            <a:r>
              <a:rPr lang="en-US" sz="2000" b="1" dirty="0">
                <a:solidFill>
                  <a:srgbClr val="0981C5"/>
                </a:solidFill>
                <a:latin typeface="Bliss2-Light" panose="02000506030000020004" pitchFamily="50" charset="0"/>
              </a:rPr>
              <a:t>Ovid.</a:t>
            </a:r>
            <a:endParaRPr lang="en-US" b="1" dirty="0">
              <a:solidFill>
                <a:srgbClr val="0981C5"/>
              </a:solidFill>
              <a:latin typeface="Bliss2-Light" panose="02000506030000020004" pitchFamily="50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C1AB103-D875-4C6F-93A5-CE76B11F1756}"/>
              </a:ext>
            </a:extLst>
          </p:cNvPr>
          <p:cNvGrpSpPr/>
          <p:nvPr/>
        </p:nvGrpSpPr>
        <p:grpSpPr>
          <a:xfrm>
            <a:off x="2542124" y="2854389"/>
            <a:ext cx="6999441" cy="1275397"/>
            <a:chOff x="2543743" y="1638331"/>
            <a:chExt cx="6999441" cy="127539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AD2DEBC-B4E8-47B7-8358-5FC779092D16}"/>
                </a:ext>
              </a:extLst>
            </p:cNvPr>
            <p:cNvSpPr/>
            <p:nvPr/>
          </p:nvSpPr>
          <p:spPr>
            <a:xfrm rot="5400000" flipH="1">
              <a:off x="8632644" y="2003187"/>
              <a:ext cx="354670" cy="1466411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326E77FD-CA5A-4D8D-BE1D-1080F94657F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543743" y="1638331"/>
              <a:ext cx="6238863" cy="60237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84BB067-BBC3-4C02-B0B5-9ECB87F0A48A}"/>
              </a:ext>
            </a:extLst>
          </p:cNvPr>
          <p:cNvSpPr/>
          <p:nvPr/>
        </p:nvSpPr>
        <p:spPr>
          <a:xfrm rot="5400000" flipH="1">
            <a:off x="7973718" y="2503938"/>
            <a:ext cx="607134" cy="125522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6DDB06-C42A-4B29-A913-E3B42ADDFA77}"/>
              </a:ext>
            </a:extLst>
          </p:cNvPr>
          <p:cNvSpPr txBox="1"/>
          <p:nvPr/>
        </p:nvSpPr>
        <p:spPr>
          <a:xfrm>
            <a:off x="9572465" y="2770208"/>
            <a:ext cx="712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solidFill>
                  <a:srgbClr val="FF0000"/>
                </a:solidFill>
              </a:rPr>
              <a:t>23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290D547-D6E2-4DB2-B8B6-53B6550488BE}"/>
              </a:ext>
            </a:extLst>
          </p:cNvPr>
          <p:cNvSpPr txBox="1"/>
          <p:nvPr/>
        </p:nvSpPr>
        <p:spPr>
          <a:xfrm>
            <a:off x="9897153" y="3514465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>
                <a:solidFill>
                  <a:srgbClr val="FF0000"/>
                </a:solidFill>
              </a:rPr>
              <a:t>22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12289C5-ED99-47D0-9166-047D0CE46883}"/>
              </a:ext>
            </a:extLst>
          </p:cNvPr>
          <p:cNvCxnSpPr>
            <a:cxnSpLocks/>
          </p:cNvCxnSpPr>
          <p:nvPr/>
        </p:nvCxnSpPr>
        <p:spPr>
          <a:xfrm>
            <a:off x="9003566" y="3181473"/>
            <a:ext cx="762805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1CDB837-A77F-43E1-A843-F3422776543B}"/>
              </a:ext>
            </a:extLst>
          </p:cNvPr>
          <p:cNvCxnSpPr>
            <a:cxnSpLocks/>
          </p:cNvCxnSpPr>
          <p:nvPr/>
        </p:nvCxnSpPr>
        <p:spPr>
          <a:xfrm>
            <a:off x="9612328" y="3936374"/>
            <a:ext cx="629283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Graphic 16">
            <a:extLst>
              <a:ext uri="{FF2B5EF4-FFF2-40B4-BE49-F238E27FC236}">
                <a16:creationId xmlns:a16="http://schemas.microsoft.com/office/drawing/2014/main" id="{86880C3C-48CF-4B4C-8459-9A81274B3F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756134" y="185057"/>
            <a:ext cx="1032892" cy="691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90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49030A3-91A6-4C3B-A45C-FEE5BF813816}"/>
              </a:ext>
            </a:extLst>
          </p:cNvPr>
          <p:cNvSpPr/>
          <p:nvPr/>
        </p:nvSpPr>
        <p:spPr>
          <a:xfrm>
            <a:off x="557784" y="-19509"/>
            <a:ext cx="11634216" cy="5853381"/>
          </a:xfrm>
          <a:prstGeom prst="rect">
            <a:avLst/>
          </a:prstGeom>
          <a:solidFill>
            <a:srgbClr val="007A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82FCD08-C922-4DDA-9BB6-267AAA915D5B}"/>
              </a:ext>
            </a:extLst>
          </p:cNvPr>
          <p:cNvSpPr/>
          <p:nvPr/>
        </p:nvSpPr>
        <p:spPr>
          <a:xfrm>
            <a:off x="0" y="595306"/>
            <a:ext cx="12192000" cy="680282"/>
          </a:xfrm>
          <a:prstGeom prst="rect">
            <a:avLst/>
          </a:prstGeom>
          <a:solidFill>
            <a:srgbClr val="409B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6177F6-0607-4FBC-9406-1AFC1B84AD76}"/>
              </a:ext>
            </a:extLst>
          </p:cNvPr>
          <p:cNvCxnSpPr/>
          <p:nvPr/>
        </p:nvCxnSpPr>
        <p:spPr>
          <a:xfrm>
            <a:off x="650450" y="5948311"/>
            <a:ext cx="108031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600DBD40-B5CC-4FFD-9B2D-A31BAC59E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37169" y="6191237"/>
            <a:ext cx="2895600" cy="273844"/>
          </a:xfrm>
        </p:spPr>
        <p:txBody>
          <a:bodyPr/>
          <a:lstStyle/>
          <a:p>
            <a:pPr algn="r"/>
            <a:r>
              <a:rPr lang="es-419" dirty="0"/>
              <a:t>Tutorial </a:t>
            </a:r>
            <a:r>
              <a:rPr lang="es-419" dirty="0" err="1"/>
              <a:t>Ovid</a:t>
            </a:r>
            <a:endParaRPr lang="en-US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3BF80BD-45C8-49A6-9F94-815C91084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3897" y="6191237"/>
            <a:ext cx="489671" cy="273844"/>
          </a:xfrm>
        </p:spPr>
        <p:txBody>
          <a:bodyPr/>
          <a:lstStyle/>
          <a:p>
            <a:fld id="{C3C3236D-FB65-584A-8227-5A449D06E62A}" type="slidenum">
              <a:rPr lang="en-US" smtClean="0"/>
              <a:t>15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E9D68D2-C4F6-4844-9096-0E3FB35866B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0450" y="6191236"/>
            <a:ext cx="2228311" cy="392027"/>
          </a:xfrm>
          <a:prstGeom prst="rect">
            <a:avLst/>
          </a:prstGeom>
        </p:spPr>
      </p:pic>
      <p:sp>
        <p:nvSpPr>
          <p:cNvPr id="6" name="Title 3">
            <a:extLst>
              <a:ext uri="{FF2B5EF4-FFF2-40B4-BE49-F238E27FC236}">
                <a16:creationId xmlns:a16="http://schemas.microsoft.com/office/drawing/2014/main" id="{BC9CE790-21A0-433D-B40D-E76CE1DE1A01}"/>
              </a:ext>
            </a:extLst>
          </p:cNvPr>
          <p:cNvSpPr txBox="1">
            <a:spLocks/>
          </p:cNvSpPr>
          <p:nvPr/>
        </p:nvSpPr>
        <p:spPr>
          <a:xfrm>
            <a:off x="650450" y="595306"/>
            <a:ext cx="7632531" cy="857739"/>
          </a:xfrm>
          <a:prstGeom prst="rect">
            <a:avLst/>
          </a:prstGeom>
        </p:spPr>
        <p:txBody>
          <a:bodyPr/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err="1">
                <a:solidFill>
                  <a:schemeClr val="bg1"/>
                </a:solidFill>
                <a:latin typeface="Bliss-Regular"/>
              </a:rPr>
              <a:t>Datos</a:t>
            </a:r>
            <a:r>
              <a:rPr lang="en-GB" dirty="0">
                <a:solidFill>
                  <a:schemeClr val="bg1"/>
                </a:solidFill>
                <a:latin typeface="Bliss-Regular"/>
              </a:rPr>
              <a:t> de </a:t>
            </a:r>
            <a:r>
              <a:rPr lang="en-GB" dirty="0" err="1">
                <a:solidFill>
                  <a:schemeClr val="bg1"/>
                </a:solidFill>
                <a:latin typeface="Bliss-Regular"/>
              </a:rPr>
              <a:t>interés</a:t>
            </a:r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1307C49-96EC-439B-AD94-7639EF55B076}"/>
              </a:ext>
            </a:extLst>
          </p:cNvPr>
          <p:cNvSpPr txBox="1"/>
          <p:nvPr/>
        </p:nvSpPr>
        <p:spPr>
          <a:xfrm>
            <a:off x="252984" y="1368423"/>
            <a:ext cx="116860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0480" indent="0" algn="ctr">
              <a:buNone/>
            </a:pPr>
            <a:r>
              <a:rPr lang="es-419" sz="2800" dirty="0">
                <a:solidFill>
                  <a:schemeClr val="bg1"/>
                </a:solidFill>
              </a:rPr>
              <a:t>Tutoriales en línea:</a:t>
            </a:r>
            <a:endParaRPr lang="es-419" sz="2800" dirty="0">
              <a:solidFill>
                <a:schemeClr val="bg1"/>
              </a:solidFill>
              <a:hlinkClick r:id="rId3">
                <a:extLst>
                  <a:ext uri="{A12FA001-AC4F-418D-AE19-62706E023703}">
                    <ahyp:hlinkClr xmlns="" xmlns:ahyp="http://schemas.microsoft.com/office/drawing/2018/hyperlinkcolor" val="tx"/>
                  </a:ext>
                </a:extLst>
              </a:hlinkClick>
            </a:endParaRPr>
          </a:p>
          <a:p>
            <a:pPr marL="30480" indent="0" algn="ctr">
              <a:buNone/>
            </a:pPr>
            <a:r>
              <a:rPr lang="es-419" sz="2800" dirty="0">
                <a:solidFill>
                  <a:schemeClr val="accent4">
                    <a:lumMod val="40000"/>
                    <a:lumOff val="60000"/>
                  </a:schemeClr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Búsqueda Básica</a:t>
            </a:r>
            <a:r>
              <a:rPr lang="es-419" sz="28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/>
            </a:r>
            <a:br>
              <a:rPr lang="es-419" sz="2800" dirty="0">
                <a:solidFill>
                  <a:schemeClr val="accent4">
                    <a:lumMod val="40000"/>
                    <a:lumOff val="60000"/>
                  </a:schemeClr>
                </a:solidFill>
              </a:rPr>
            </a:br>
            <a:r>
              <a:rPr lang="es-419" sz="2800" dirty="0">
                <a:solidFill>
                  <a:schemeClr val="accent4">
                    <a:lumMod val="40000"/>
                    <a:lumOff val="60000"/>
                  </a:schemeClr>
                </a:solidFill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Búsqueda Avanzada</a:t>
            </a:r>
            <a:r>
              <a:rPr lang="es-419" sz="28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/>
            </a:r>
            <a:br>
              <a:rPr lang="es-419" sz="2800" dirty="0">
                <a:solidFill>
                  <a:schemeClr val="accent4">
                    <a:lumMod val="40000"/>
                    <a:lumOff val="60000"/>
                  </a:schemeClr>
                </a:solidFill>
              </a:rPr>
            </a:br>
            <a:r>
              <a:rPr lang="es-419" sz="2800" dirty="0">
                <a:solidFill>
                  <a:schemeClr val="accent4">
                    <a:lumMod val="40000"/>
                    <a:lumOff val="60000"/>
                  </a:schemeClr>
                </a:solidFill>
                <a:hlinkClick r:id="rId5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Trainings</a:t>
            </a:r>
            <a:r>
              <a:rPr lang="es-419" sz="2800" dirty="0"/>
              <a:t/>
            </a:r>
            <a:br>
              <a:rPr lang="es-419" sz="2800" dirty="0"/>
            </a:br>
            <a:endParaRPr lang="es-419" sz="2800" dirty="0"/>
          </a:p>
          <a:p>
            <a:pPr marL="30480" indent="0" algn="ctr">
              <a:buNone/>
            </a:pPr>
            <a:r>
              <a:rPr lang="es-419" sz="2800" dirty="0">
                <a:solidFill>
                  <a:schemeClr val="bg1"/>
                </a:solidFill>
              </a:rPr>
              <a:t>Guías de referencia:</a:t>
            </a:r>
          </a:p>
          <a:p>
            <a:pPr marL="30480" indent="0" algn="ctr">
              <a:buNone/>
            </a:pPr>
            <a:r>
              <a:rPr lang="es-419" sz="2800" dirty="0">
                <a:solidFill>
                  <a:schemeClr val="accent4">
                    <a:lumMod val="40000"/>
                    <a:lumOff val="60000"/>
                  </a:schemeClr>
                </a:solidFill>
                <a:hlinkClick r:id="rId6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http://resourcecenter.ovid.com/site/resources/prodinfo_ovidsp.jsp</a:t>
            </a:r>
            <a:r>
              <a:rPr lang="es-419" sz="28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</a:p>
          <a:p>
            <a:pPr marL="30480" indent="0" algn="ctr">
              <a:buNone/>
            </a:pPr>
            <a:r>
              <a:rPr lang="es-419" sz="2800" dirty="0"/>
              <a:t/>
            </a:r>
            <a:br>
              <a:rPr lang="es-419" sz="2800" dirty="0"/>
            </a:br>
            <a:r>
              <a:rPr lang="es-419" sz="2800" dirty="0">
                <a:solidFill>
                  <a:schemeClr val="bg1"/>
                </a:solidFill>
              </a:rPr>
              <a:t>Para mayor información contáctanos en: </a:t>
            </a:r>
          </a:p>
          <a:p>
            <a:pPr marL="30480" indent="0" algn="ctr">
              <a:buNone/>
            </a:pPr>
            <a:r>
              <a:rPr lang="es-419" sz="2800" dirty="0">
                <a:solidFill>
                  <a:schemeClr val="accent4">
                    <a:lumMod val="40000"/>
                    <a:lumOff val="60000"/>
                  </a:schemeClr>
                </a:solidFill>
                <a:hlinkClick r:id="rId7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ovidtrainer@ovid.com</a:t>
            </a:r>
            <a:r>
              <a:rPr lang="es-419" sz="28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o </a:t>
            </a:r>
            <a:r>
              <a:rPr lang="es-419" sz="2800" dirty="0">
                <a:solidFill>
                  <a:schemeClr val="accent4">
                    <a:lumMod val="40000"/>
                    <a:lumOff val="60000"/>
                  </a:schemeClr>
                </a:solidFill>
                <a:hlinkClick r:id="rId8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ventaslatam@wolterskluwer.com</a:t>
            </a:r>
            <a:r>
              <a:rPr lang="es-419" sz="28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endParaRPr lang="en-US" sz="28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05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419" dirty="0"/>
              <a:t>¡Gracias por su atención!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419"/>
              <a:t>Ovid</a:t>
            </a:r>
            <a:endParaRPr lang="en-US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B1BD3693-BAF1-44FE-95EB-9E1A9BDF3A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61944" y="4672946"/>
            <a:ext cx="1012182" cy="677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1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6177F6-0607-4FBC-9406-1AFC1B84AD76}"/>
              </a:ext>
            </a:extLst>
          </p:cNvPr>
          <p:cNvCxnSpPr/>
          <p:nvPr/>
        </p:nvCxnSpPr>
        <p:spPr>
          <a:xfrm>
            <a:off x="650450" y="5948311"/>
            <a:ext cx="108031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600DBD40-B5CC-4FFD-9B2D-A31BAC59E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37169" y="6191237"/>
            <a:ext cx="2895600" cy="273844"/>
          </a:xfrm>
        </p:spPr>
        <p:txBody>
          <a:bodyPr/>
          <a:lstStyle/>
          <a:p>
            <a:pPr algn="r"/>
            <a:r>
              <a:rPr lang="es-419" dirty="0"/>
              <a:t>Tutorial </a:t>
            </a:r>
            <a:r>
              <a:rPr lang="es-419" dirty="0" err="1"/>
              <a:t>Ovid</a:t>
            </a:r>
            <a:endParaRPr lang="en-US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3BF80BD-45C8-49A6-9F94-815C91084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3897" y="6191237"/>
            <a:ext cx="489671" cy="273844"/>
          </a:xfrm>
        </p:spPr>
        <p:txBody>
          <a:bodyPr/>
          <a:lstStyle/>
          <a:p>
            <a:fld id="{C3C3236D-FB65-584A-8227-5A449D06E62A}" type="slidenum">
              <a:rPr lang="en-US" smtClean="0"/>
              <a:t>2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E9D68D2-C4F6-4844-9096-0E3FB35866B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0450" y="6191236"/>
            <a:ext cx="2228311" cy="392027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F01FF4F6-6B92-4861-9385-F52C2267B77E}"/>
              </a:ext>
            </a:extLst>
          </p:cNvPr>
          <p:cNvSpPr txBox="1">
            <a:spLocks/>
          </p:cNvSpPr>
          <p:nvPr/>
        </p:nvSpPr>
        <p:spPr>
          <a:xfrm>
            <a:off x="676283" y="564991"/>
            <a:ext cx="8374919" cy="8572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419" sz="4000" dirty="0">
                <a:solidFill>
                  <a:srgbClr val="0081C6"/>
                </a:solidFill>
                <a:latin typeface="Bliss-Regular"/>
              </a:rPr>
              <a:t>¿Qué es </a:t>
            </a:r>
            <a:r>
              <a:rPr lang="es-419" sz="4000" dirty="0" err="1">
                <a:solidFill>
                  <a:srgbClr val="0081C6"/>
                </a:solidFill>
                <a:latin typeface="Bliss-Regular"/>
              </a:rPr>
              <a:t>Ovid</a:t>
            </a:r>
            <a:r>
              <a:rPr lang="es-419" sz="4000" dirty="0">
                <a:solidFill>
                  <a:srgbClr val="0081C6"/>
                </a:solidFill>
                <a:latin typeface="Bliss-Regular"/>
              </a:rPr>
              <a:t>?</a:t>
            </a:r>
            <a:endParaRPr lang="en-US" sz="4000" dirty="0">
              <a:solidFill>
                <a:srgbClr val="0081C6"/>
              </a:solidFill>
              <a:latin typeface="Bliss-Regular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7A6DD8-446D-4760-A869-70A1E33080BC}"/>
              </a:ext>
            </a:extLst>
          </p:cNvPr>
          <p:cNvSpPr/>
          <p:nvPr/>
        </p:nvSpPr>
        <p:spPr>
          <a:xfrm>
            <a:off x="676283" y="1386172"/>
            <a:ext cx="101564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solidFill>
                  <a:srgbClr val="010000"/>
                </a:solidFill>
                <a:latin typeface="Bliss2-Light" panose="02000506030000020004" pitchFamily="50" charset="0"/>
              </a:rPr>
              <a:t>Base de datos intuitiva, con herramientas de búsqueda precisas dentro del área de medicina y ciencias de la salud con acceso a texto completo de</a:t>
            </a:r>
            <a:r>
              <a:rPr lang="en-US" dirty="0">
                <a:solidFill>
                  <a:srgbClr val="010000"/>
                </a:solidFill>
                <a:latin typeface="Bliss2-Light" panose="02000506030000020004" pitchFamily="50" charset="0"/>
              </a:rPr>
              <a:t> 290 </a:t>
            </a:r>
            <a:r>
              <a:rPr lang="en-US" dirty="0" err="1">
                <a:solidFill>
                  <a:srgbClr val="010000"/>
                </a:solidFill>
                <a:latin typeface="Bliss2-Light" panose="02000506030000020004" pitchFamily="50" charset="0"/>
              </a:rPr>
              <a:t>títulos</a:t>
            </a:r>
            <a:r>
              <a:rPr lang="en-US" dirty="0">
                <a:solidFill>
                  <a:srgbClr val="010000"/>
                </a:solidFill>
                <a:latin typeface="Bliss2-Light" panose="02000506030000020004" pitchFamily="50" charset="0"/>
              </a:rPr>
              <a:t> </a:t>
            </a:r>
            <a:r>
              <a:rPr lang="en-US" dirty="0" err="1">
                <a:solidFill>
                  <a:srgbClr val="010000"/>
                </a:solidFill>
                <a:latin typeface="Bliss2-Light" panose="02000506030000020004" pitchFamily="50" charset="0"/>
              </a:rPr>
              <a:t>desde</a:t>
            </a:r>
            <a:r>
              <a:rPr lang="en-US" dirty="0">
                <a:solidFill>
                  <a:srgbClr val="010000"/>
                </a:solidFill>
                <a:latin typeface="Bliss2-Light" panose="02000506030000020004" pitchFamily="50" charset="0"/>
              </a:rPr>
              <a:t> 2011, 196 </a:t>
            </a:r>
            <a:r>
              <a:rPr lang="en-US" dirty="0" err="1">
                <a:solidFill>
                  <a:srgbClr val="010000"/>
                </a:solidFill>
                <a:latin typeface="Bliss2-Light" panose="02000506030000020004" pitchFamily="50" charset="0"/>
              </a:rPr>
              <a:t>títulos</a:t>
            </a:r>
            <a:r>
              <a:rPr lang="en-US" dirty="0">
                <a:solidFill>
                  <a:srgbClr val="010000"/>
                </a:solidFill>
                <a:latin typeface="Bliss2-Light" panose="02000506030000020004" pitchFamily="50" charset="0"/>
              </a:rPr>
              <a:t> con factor </a:t>
            </a:r>
            <a:r>
              <a:rPr lang="es-ES" dirty="0">
                <a:solidFill>
                  <a:srgbClr val="010000"/>
                </a:solidFill>
                <a:latin typeface="Bliss2-Light" panose="02000506030000020004" pitchFamily="50" charset="0"/>
              </a:rPr>
              <a:t>de impacto, retrospectivo al menos por 5 años.</a:t>
            </a:r>
          </a:p>
          <a:p>
            <a:pPr algn="just"/>
            <a:r>
              <a:rPr lang="es-ES" dirty="0">
                <a:solidFill>
                  <a:srgbClr val="010000"/>
                </a:solidFill>
                <a:latin typeface="Bliss2-Light" panose="02000506030000020004" pitchFamily="50" charset="0"/>
              </a:rPr>
              <a:t>Gracias a su buscador, que es el más potente del mercado, podrá encontrar la información más relevante, precisa y minimizar el tiempo de búsqueda.</a:t>
            </a:r>
            <a:endParaRPr lang="en-US" dirty="0">
              <a:solidFill>
                <a:srgbClr val="010000"/>
              </a:solidFill>
              <a:latin typeface="Bliss2-Light" panose="02000506030000020004" pitchFamily="50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69E44CE5-23A2-4415-821C-EA37441B56E6}"/>
              </a:ext>
            </a:extLst>
          </p:cNvPr>
          <p:cNvSpPr txBox="1">
            <a:spLocks/>
          </p:cNvSpPr>
          <p:nvPr/>
        </p:nvSpPr>
        <p:spPr>
          <a:xfrm>
            <a:off x="676282" y="2998173"/>
            <a:ext cx="8374919" cy="8572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>
                <a:solidFill>
                  <a:srgbClr val="0081C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419" sz="4000" dirty="0">
                <a:latin typeface="Bliss-Regular"/>
              </a:rPr>
              <a:t>¿Qué voy a encontrar?</a:t>
            </a:r>
            <a:endParaRPr lang="en-US" sz="4000" dirty="0">
              <a:latin typeface="Bliss-Regular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16FAA32-7984-49F9-AA80-FFDBED744EA5}"/>
              </a:ext>
            </a:extLst>
          </p:cNvPr>
          <p:cNvSpPr/>
          <p:nvPr/>
        </p:nvSpPr>
        <p:spPr>
          <a:xfrm>
            <a:off x="676283" y="3855424"/>
            <a:ext cx="99452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solidFill>
                  <a:srgbClr val="010000"/>
                </a:solidFill>
                <a:latin typeface="Bliss2-Light" panose="02000506030000020004" pitchFamily="50" charset="0"/>
              </a:rPr>
              <a:t>Podrá buscar en revistas actuales los textos completos, así </a:t>
            </a:r>
            <a:r>
              <a:rPr lang="en-US" dirty="0" err="1">
                <a:solidFill>
                  <a:srgbClr val="010000"/>
                </a:solidFill>
                <a:latin typeface="Bliss2-Light" panose="02000506030000020004" pitchFamily="50" charset="0"/>
              </a:rPr>
              <a:t>como</a:t>
            </a:r>
            <a:r>
              <a:rPr lang="en-US" dirty="0">
                <a:solidFill>
                  <a:srgbClr val="010000"/>
                </a:solidFill>
                <a:latin typeface="Bliss2-Light" panose="02000506030000020004" pitchFamily="50" charset="0"/>
              </a:rPr>
              <a:t> </a:t>
            </a:r>
            <a:r>
              <a:rPr lang="en-US" dirty="0" err="1">
                <a:solidFill>
                  <a:srgbClr val="010000"/>
                </a:solidFill>
                <a:latin typeface="Bliss2-Light" panose="02000506030000020004" pitchFamily="50" charset="0"/>
              </a:rPr>
              <a:t>información</a:t>
            </a:r>
            <a:r>
              <a:rPr lang="en-US" dirty="0">
                <a:solidFill>
                  <a:srgbClr val="010000"/>
                </a:solidFill>
                <a:latin typeface="Bliss2-Light" panose="02000506030000020004" pitchFamily="50" charset="0"/>
              </a:rPr>
              <a:t> </a:t>
            </a:r>
            <a:r>
              <a:rPr lang="en-US" dirty="0" err="1">
                <a:solidFill>
                  <a:srgbClr val="010000"/>
                </a:solidFill>
                <a:latin typeface="Bliss2-Light" panose="02000506030000020004" pitchFamily="50" charset="0"/>
              </a:rPr>
              <a:t>bibliográfica</a:t>
            </a:r>
            <a:r>
              <a:rPr lang="en-US" dirty="0">
                <a:solidFill>
                  <a:srgbClr val="010000"/>
                </a:solidFill>
                <a:latin typeface="Bliss2-Light" panose="02000506030000020004" pitchFamily="50" charset="0"/>
              </a:rPr>
              <a:t>, multimedia, </a:t>
            </a:r>
            <a:r>
              <a:rPr lang="es-ES" dirty="0">
                <a:solidFill>
                  <a:srgbClr val="010000"/>
                </a:solidFill>
                <a:latin typeface="Bliss2-Light" panose="02000506030000020004" pitchFamily="50" charset="0"/>
              </a:rPr>
              <a:t>investigaciones más recientes de primer nivel y más.</a:t>
            </a:r>
          </a:p>
          <a:p>
            <a:pPr algn="just"/>
            <a:endParaRPr lang="es-ES" dirty="0">
              <a:solidFill>
                <a:srgbClr val="010000"/>
              </a:solidFill>
              <a:latin typeface="Bliss2-Light" panose="02000506030000020004" pitchFamily="50" charset="0"/>
            </a:endParaRPr>
          </a:p>
          <a:p>
            <a:pPr algn="just"/>
            <a:r>
              <a:rPr lang="es-ES" dirty="0" err="1">
                <a:solidFill>
                  <a:srgbClr val="010000"/>
                </a:solidFill>
                <a:latin typeface="Bliss2-Light" panose="02000506030000020004" pitchFamily="50" charset="0"/>
              </a:rPr>
              <a:t>Ovid</a:t>
            </a:r>
            <a:r>
              <a:rPr lang="es-ES" dirty="0">
                <a:solidFill>
                  <a:srgbClr val="010000"/>
                </a:solidFill>
                <a:latin typeface="Bliss2-Light" panose="02000506030000020004" pitchFamily="50" charset="0"/>
              </a:rPr>
              <a:t> está dirigida a todo tipo de usuarios, desde principiantes hasta investigadores más avanzados.</a:t>
            </a:r>
            <a:endParaRPr lang="en-US" dirty="0">
              <a:solidFill>
                <a:srgbClr val="010000"/>
              </a:solidFill>
              <a:latin typeface="Bliss2-Light" panose="02000506030000020004" pitchFamily="50" charset="0"/>
            </a:endParaRP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A2DFE82D-B0F5-42BD-8836-BD9D6FBC52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756134" y="185057"/>
            <a:ext cx="1032892" cy="691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418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6177F6-0607-4FBC-9406-1AFC1B84AD76}"/>
              </a:ext>
            </a:extLst>
          </p:cNvPr>
          <p:cNvCxnSpPr/>
          <p:nvPr/>
        </p:nvCxnSpPr>
        <p:spPr>
          <a:xfrm>
            <a:off x="650450" y="5948311"/>
            <a:ext cx="108031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600DBD40-B5CC-4FFD-9B2D-A31BAC59E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37169" y="6191237"/>
            <a:ext cx="2895600" cy="273844"/>
          </a:xfrm>
        </p:spPr>
        <p:txBody>
          <a:bodyPr/>
          <a:lstStyle/>
          <a:p>
            <a:pPr algn="r"/>
            <a:r>
              <a:rPr lang="es-419" dirty="0"/>
              <a:t>Tutorial </a:t>
            </a:r>
            <a:r>
              <a:rPr lang="es-419" dirty="0" err="1"/>
              <a:t>Ovid</a:t>
            </a:r>
            <a:endParaRPr lang="en-US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3BF80BD-45C8-49A6-9F94-815C91084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3897" y="6191237"/>
            <a:ext cx="489671" cy="273844"/>
          </a:xfrm>
        </p:spPr>
        <p:txBody>
          <a:bodyPr/>
          <a:lstStyle/>
          <a:p>
            <a:fld id="{C3C3236D-FB65-584A-8227-5A449D06E62A}" type="slidenum">
              <a:rPr lang="en-US" smtClean="0"/>
              <a:t>3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E9D68D2-C4F6-4844-9096-0E3FB35866B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0450" y="6191236"/>
            <a:ext cx="2228311" cy="392027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E2FBACB7-3462-42E3-8CE7-A6D145CBA5EF}"/>
              </a:ext>
            </a:extLst>
          </p:cNvPr>
          <p:cNvSpPr txBox="1">
            <a:spLocks/>
          </p:cNvSpPr>
          <p:nvPr/>
        </p:nvSpPr>
        <p:spPr>
          <a:xfrm>
            <a:off x="801810" y="1056834"/>
            <a:ext cx="10289862" cy="1098711"/>
          </a:xfrm>
          <a:prstGeom prst="rect">
            <a:avLst/>
          </a:prstGeom>
        </p:spPr>
        <p:txBody>
          <a:bodyPr/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000" dirty="0">
                <a:solidFill>
                  <a:srgbClr val="0081C6"/>
                </a:solidFill>
                <a:latin typeface="Bliss-Regular"/>
              </a:rPr>
              <a:t>¿Cuáles son las ventajas de utilizar </a:t>
            </a:r>
            <a:r>
              <a:rPr lang="es-ES" sz="4000" dirty="0" err="1">
                <a:solidFill>
                  <a:srgbClr val="0081C6"/>
                </a:solidFill>
                <a:latin typeface="Bliss-Regular"/>
              </a:rPr>
              <a:t>Ovid</a:t>
            </a:r>
            <a:r>
              <a:rPr lang="es-ES" sz="4000" dirty="0">
                <a:solidFill>
                  <a:srgbClr val="0081C6"/>
                </a:solidFill>
                <a:latin typeface="Bliss-Regular"/>
              </a:rPr>
              <a:t>?</a:t>
            </a:r>
            <a:endParaRPr lang="en-US" sz="4000" dirty="0">
              <a:solidFill>
                <a:srgbClr val="0081C6"/>
              </a:solidFill>
              <a:latin typeface="Bliss-Regular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3E822D-1A0C-4AD4-B1E5-B337EFE55325}"/>
              </a:ext>
            </a:extLst>
          </p:cNvPr>
          <p:cNvSpPr/>
          <p:nvPr/>
        </p:nvSpPr>
        <p:spPr>
          <a:xfrm>
            <a:off x="1030318" y="2191789"/>
            <a:ext cx="893664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5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010000"/>
                </a:solidFill>
                <a:latin typeface="Bliss2-Light" panose="02000506030000020004" pitchFamily="50" charset="0"/>
              </a:rPr>
              <a:t>Contenido</a:t>
            </a:r>
            <a:r>
              <a:rPr lang="en-US" dirty="0">
                <a:solidFill>
                  <a:srgbClr val="010000"/>
                </a:solidFill>
                <a:latin typeface="Bliss2-Light" panose="02000506030000020004" pitchFamily="50" charset="0"/>
              </a:rPr>
              <a:t> </a:t>
            </a:r>
            <a:r>
              <a:rPr lang="en-US" dirty="0" err="1">
                <a:solidFill>
                  <a:srgbClr val="010000"/>
                </a:solidFill>
                <a:latin typeface="Bliss2-Light" panose="02000506030000020004" pitchFamily="50" charset="0"/>
              </a:rPr>
              <a:t>siempre</a:t>
            </a:r>
            <a:r>
              <a:rPr lang="en-US" dirty="0">
                <a:solidFill>
                  <a:srgbClr val="010000"/>
                </a:solidFill>
                <a:latin typeface="Bliss2-Light" panose="02000506030000020004" pitchFamily="50" charset="0"/>
              </a:rPr>
              <a:t> </a:t>
            </a:r>
            <a:r>
              <a:rPr lang="en-US" dirty="0" err="1">
                <a:solidFill>
                  <a:srgbClr val="010000"/>
                </a:solidFill>
                <a:latin typeface="Bliss2-Light" panose="02000506030000020004" pitchFamily="50" charset="0"/>
              </a:rPr>
              <a:t>actualizado</a:t>
            </a:r>
            <a:endParaRPr lang="en-US" dirty="0">
              <a:solidFill>
                <a:srgbClr val="010000"/>
              </a:solidFill>
              <a:latin typeface="Bliss2-Light" panose="02000506030000020004" pitchFamily="50" charset="0"/>
            </a:endParaRPr>
          </a:p>
          <a:p>
            <a:pPr marL="285750" indent="-285750" algn="just">
              <a:buClr>
                <a:schemeClr val="accent5"/>
              </a:buClr>
              <a:buSzPct val="120000"/>
              <a:buFont typeface="Arial" panose="020B0604020202020204" pitchFamily="34" charset="0"/>
              <a:buChar char="•"/>
            </a:pPr>
            <a:endParaRPr lang="en-US" dirty="0">
              <a:solidFill>
                <a:srgbClr val="010000"/>
              </a:solidFill>
              <a:latin typeface="Bliss2-Light" panose="02000506030000020004" pitchFamily="50" charset="0"/>
            </a:endParaRPr>
          </a:p>
          <a:p>
            <a:pPr marL="285750" indent="-285750" algn="just">
              <a:buClr>
                <a:schemeClr val="accent5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010000"/>
                </a:solidFill>
                <a:latin typeface="Bliss2-Light" panose="02000506030000020004" pitchFamily="50" charset="0"/>
              </a:rPr>
              <a:t>Presenta</a:t>
            </a:r>
            <a:r>
              <a:rPr lang="en-US" dirty="0">
                <a:solidFill>
                  <a:srgbClr val="010000"/>
                </a:solidFill>
                <a:latin typeface="Bliss2-Light" panose="02000506030000020004" pitchFamily="50" charset="0"/>
              </a:rPr>
              <a:t> </a:t>
            </a:r>
            <a:r>
              <a:rPr lang="en-US" dirty="0" err="1">
                <a:solidFill>
                  <a:srgbClr val="010000"/>
                </a:solidFill>
                <a:latin typeface="Bliss2-Light" panose="02000506030000020004" pitchFamily="50" charset="0"/>
              </a:rPr>
              <a:t>tecnología</a:t>
            </a:r>
            <a:r>
              <a:rPr lang="en-US" dirty="0">
                <a:solidFill>
                  <a:srgbClr val="010000"/>
                </a:solidFill>
                <a:latin typeface="Bliss2-Light" panose="02000506030000020004" pitchFamily="50" charset="0"/>
              </a:rPr>
              <a:t> de </a:t>
            </a:r>
            <a:r>
              <a:rPr lang="en-US" dirty="0" err="1">
                <a:solidFill>
                  <a:srgbClr val="010000"/>
                </a:solidFill>
                <a:latin typeface="Bliss2-Light" panose="02000506030000020004" pitchFamily="50" charset="0"/>
              </a:rPr>
              <a:t>búsqueda</a:t>
            </a:r>
            <a:r>
              <a:rPr lang="en-US" dirty="0">
                <a:solidFill>
                  <a:srgbClr val="010000"/>
                </a:solidFill>
                <a:latin typeface="Bliss2-Light" panose="02000506030000020004" pitchFamily="50" charset="0"/>
              </a:rPr>
              <a:t> </a:t>
            </a:r>
            <a:r>
              <a:rPr lang="en-US" dirty="0" err="1">
                <a:solidFill>
                  <a:srgbClr val="010000"/>
                </a:solidFill>
                <a:latin typeface="Bliss2-Light" panose="02000506030000020004" pitchFamily="50" charset="0"/>
              </a:rPr>
              <a:t>sofisticada</a:t>
            </a:r>
            <a:r>
              <a:rPr lang="en-US" dirty="0">
                <a:solidFill>
                  <a:srgbClr val="010000"/>
                </a:solidFill>
                <a:latin typeface="Bliss2-Light" panose="02000506030000020004" pitchFamily="50" charset="0"/>
              </a:rPr>
              <a:t>, </a:t>
            </a:r>
            <a:r>
              <a:rPr lang="en-US" dirty="0" err="1">
                <a:solidFill>
                  <a:srgbClr val="010000"/>
                </a:solidFill>
                <a:latin typeface="Bliss2-Light" panose="02000506030000020004" pitchFamily="50" charset="0"/>
              </a:rPr>
              <a:t>una</a:t>
            </a:r>
            <a:r>
              <a:rPr lang="en-US" dirty="0">
                <a:solidFill>
                  <a:srgbClr val="010000"/>
                </a:solidFill>
                <a:latin typeface="Bliss2-Light" panose="02000506030000020004" pitchFamily="50" charset="0"/>
              </a:rPr>
              <a:t> interface </a:t>
            </a:r>
            <a:r>
              <a:rPr lang="es-ES" dirty="0">
                <a:solidFill>
                  <a:srgbClr val="010000"/>
                </a:solidFill>
                <a:latin typeface="Bliss2-Light" panose="02000506030000020004" pitchFamily="50" charset="0"/>
              </a:rPr>
              <a:t>intuitiva y herramientas flexibles que ahorran tiempo en el flujo </a:t>
            </a:r>
            <a:r>
              <a:rPr lang="en-US" dirty="0">
                <a:solidFill>
                  <a:srgbClr val="010000"/>
                </a:solidFill>
                <a:latin typeface="Bliss2-Light" panose="02000506030000020004" pitchFamily="50" charset="0"/>
              </a:rPr>
              <a:t>de </a:t>
            </a:r>
            <a:r>
              <a:rPr lang="en-US" dirty="0" err="1">
                <a:solidFill>
                  <a:srgbClr val="010000"/>
                </a:solidFill>
                <a:latin typeface="Bliss2-Light" panose="02000506030000020004" pitchFamily="50" charset="0"/>
              </a:rPr>
              <a:t>trabajo</a:t>
            </a:r>
            <a:endParaRPr lang="en-US" dirty="0">
              <a:solidFill>
                <a:srgbClr val="010000"/>
              </a:solidFill>
              <a:latin typeface="Bliss2-Light" panose="02000506030000020004" pitchFamily="50" charset="0"/>
            </a:endParaRPr>
          </a:p>
          <a:p>
            <a:pPr marL="285750" indent="-285750" algn="just">
              <a:buClr>
                <a:schemeClr val="accent5"/>
              </a:buClr>
              <a:buSzPct val="120000"/>
              <a:buFont typeface="Arial" panose="020B0604020202020204" pitchFamily="34" charset="0"/>
              <a:buChar char="•"/>
            </a:pPr>
            <a:endParaRPr lang="es-MX" dirty="0">
              <a:solidFill>
                <a:srgbClr val="010000"/>
              </a:solidFill>
              <a:latin typeface="Bliss2-Light" panose="02000506030000020004" pitchFamily="50" charset="0"/>
            </a:endParaRPr>
          </a:p>
          <a:p>
            <a:pPr marL="285750" indent="-285750" algn="just">
              <a:buClr>
                <a:schemeClr val="accent5"/>
              </a:buClr>
              <a:buSzPct val="120000"/>
              <a:buFont typeface="Arial" panose="020B0604020202020204" pitchFamily="34" charset="0"/>
              <a:buChar char="•"/>
            </a:pPr>
            <a:r>
              <a:rPr lang="es-ES" dirty="0">
                <a:solidFill>
                  <a:srgbClr val="010000"/>
                </a:solidFill>
                <a:latin typeface="Bliss2-Light" panose="02000506030000020004" pitchFamily="50" charset="0"/>
              </a:rPr>
              <a:t>Busque en forma simultánea a través de todos sus recursos en textos completos y bibliografía de </a:t>
            </a:r>
            <a:r>
              <a:rPr lang="es-ES" dirty="0" err="1">
                <a:solidFill>
                  <a:srgbClr val="010000"/>
                </a:solidFill>
                <a:latin typeface="Bliss2-Light" panose="02000506030000020004" pitchFamily="50" charset="0"/>
              </a:rPr>
              <a:t>Ovid</a:t>
            </a:r>
            <a:endParaRPr lang="en-US" dirty="0">
              <a:solidFill>
                <a:srgbClr val="010000"/>
              </a:solidFill>
              <a:latin typeface="Bliss2-Light" panose="02000506030000020004" pitchFamily="50" charset="0"/>
            </a:endParaRPr>
          </a:p>
          <a:p>
            <a:pPr marL="285750" indent="-285750" algn="just">
              <a:buClr>
                <a:schemeClr val="accent5"/>
              </a:buClr>
              <a:buSzPct val="120000"/>
              <a:buFont typeface="Arial" panose="020B0604020202020204" pitchFamily="34" charset="0"/>
              <a:buChar char="•"/>
            </a:pPr>
            <a:endParaRPr lang="en-US" dirty="0">
              <a:solidFill>
                <a:srgbClr val="010000"/>
              </a:solidFill>
              <a:latin typeface="Bliss2-Light" panose="02000506030000020004" pitchFamily="50" charset="0"/>
            </a:endParaRPr>
          </a:p>
          <a:p>
            <a:pPr marL="285750" indent="-285750" algn="just">
              <a:buClr>
                <a:schemeClr val="accent5"/>
              </a:buClr>
              <a:buSzPct val="120000"/>
              <a:buFont typeface="Arial" panose="020B0604020202020204" pitchFamily="34" charset="0"/>
              <a:buChar char="•"/>
            </a:pPr>
            <a:r>
              <a:rPr lang="es-ES" dirty="0">
                <a:solidFill>
                  <a:srgbClr val="010000"/>
                </a:solidFill>
                <a:latin typeface="Bliss2-Light" panose="02000506030000020004" pitchFamily="50" charset="0"/>
              </a:rPr>
              <a:t>Contiene un área dedicada de trabajo para almacenar, organizar y administrar los proyectos y documentos de su investigación, incluidas citas, textos completos, videos y más</a:t>
            </a:r>
            <a:endParaRPr lang="en-US" dirty="0">
              <a:solidFill>
                <a:srgbClr val="010000"/>
              </a:solidFill>
              <a:latin typeface="Bliss2-Light" panose="02000506030000020004" pitchFamily="50" charset="0"/>
            </a:endParaRP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F6CD4B5D-5EA6-4B10-A01C-5BE6227F11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756134" y="185057"/>
            <a:ext cx="1032892" cy="691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741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49030A3-91A6-4C3B-A45C-FEE5BF813816}"/>
              </a:ext>
            </a:extLst>
          </p:cNvPr>
          <p:cNvSpPr/>
          <p:nvPr/>
        </p:nvSpPr>
        <p:spPr>
          <a:xfrm>
            <a:off x="557784" y="-19509"/>
            <a:ext cx="11634216" cy="5853381"/>
          </a:xfrm>
          <a:prstGeom prst="rect">
            <a:avLst/>
          </a:prstGeom>
          <a:solidFill>
            <a:srgbClr val="007A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82FCD08-C922-4DDA-9BB6-267AAA915D5B}"/>
              </a:ext>
            </a:extLst>
          </p:cNvPr>
          <p:cNvSpPr/>
          <p:nvPr/>
        </p:nvSpPr>
        <p:spPr>
          <a:xfrm>
            <a:off x="0" y="595306"/>
            <a:ext cx="12192000" cy="680282"/>
          </a:xfrm>
          <a:prstGeom prst="rect">
            <a:avLst/>
          </a:prstGeom>
          <a:solidFill>
            <a:srgbClr val="409B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6177F6-0607-4FBC-9406-1AFC1B84AD76}"/>
              </a:ext>
            </a:extLst>
          </p:cNvPr>
          <p:cNvCxnSpPr/>
          <p:nvPr/>
        </p:nvCxnSpPr>
        <p:spPr>
          <a:xfrm>
            <a:off x="650450" y="5948311"/>
            <a:ext cx="108031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600DBD40-B5CC-4FFD-9B2D-A31BAC59E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37169" y="6191237"/>
            <a:ext cx="2895600" cy="273844"/>
          </a:xfrm>
        </p:spPr>
        <p:txBody>
          <a:bodyPr/>
          <a:lstStyle/>
          <a:p>
            <a:pPr algn="r"/>
            <a:r>
              <a:rPr lang="es-419" dirty="0"/>
              <a:t>Tutorial </a:t>
            </a:r>
            <a:r>
              <a:rPr lang="es-419" dirty="0" err="1"/>
              <a:t>Ovid</a:t>
            </a:r>
            <a:endParaRPr lang="en-US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3BF80BD-45C8-49A6-9F94-815C91084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3897" y="6191237"/>
            <a:ext cx="489671" cy="273844"/>
          </a:xfrm>
        </p:spPr>
        <p:txBody>
          <a:bodyPr/>
          <a:lstStyle/>
          <a:p>
            <a:fld id="{C3C3236D-FB65-584A-8227-5A449D06E62A}" type="slidenum">
              <a:rPr lang="en-US" smtClean="0"/>
              <a:t>4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E9D68D2-C4F6-4844-9096-0E3FB35866B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0450" y="6191236"/>
            <a:ext cx="2228311" cy="392027"/>
          </a:xfrm>
          <a:prstGeom prst="rect">
            <a:avLst/>
          </a:prstGeom>
        </p:spPr>
      </p:pic>
      <p:sp>
        <p:nvSpPr>
          <p:cNvPr id="6" name="Title 3">
            <a:extLst>
              <a:ext uri="{FF2B5EF4-FFF2-40B4-BE49-F238E27FC236}">
                <a16:creationId xmlns:a16="http://schemas.microsoft.com/office/drawing/2014/main" id="{BC9CE790-21A0-433D-B40D-E76CE1DE1A01}"/>
              </a:ext>
            </a:extLst>
          </p:cNvPr>
          <p:cNvSpPr txBox="1">
            <a:spLocks/>
          </p:cNvSpPr>
          <p:nvPr/>
        </p:nvSpPr>
        <p:spPr>
          <a:xfrm>
            <a:off x="650450" y="595306"/>
            <a:ext cx="7632531" cy="857739"/>
          </a:xfrm>
          <a:prstGeom prst="rect">
            <a:avLst/>
          </a:prstGeom>
        </p:spPr>
        <p:txBody>
          <a:bodyPr/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chemeClr val="bg1"/>
                </a:solidFill>
                <a:latin typeface="Bliss-Regular"/>
              </a:rPr>
              <a:t>¿</a:t>
            </a:r>
            <a:r>
              <a:rPr lang="en-GB" dirty="0" err="1">
                <a:solidFill>
                  <a:schemeClr val="bg1"/>
                </a:solidFill>
                <a:latin typeface="Bliss-Regular"/>
              </a:rPr>
              <a:t>Cómo</a:t>
            </a:r>
            <a:r>
              <a:rPr lang="en-GB" dirty="0">
                <a:solidFill>
                  <a:schemeClr val="bg1"/>
                </a:solidFill>
                <a:latin typeface="Bliss-Regular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Bliss-Regular"/>
              </a:rPr>
              <a:t>utilizar</a:t>
            </a:r>
            <a:r>
              <a:rPr lang="en-GB" dirty="0">
                <a:solidFill>
                  <a:schemeClr val="bg1"/>
                </a:solidFill>
                <a:latin typeface="Bliss-Regular"/>
              </a:rPr>
              <a:t> Ovid?</a:t>
            </a:r>
            <a:endParaRPr lang="en-A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058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6177F6-0607-4FBC-9406-1AFC1B84AD76}"/>
              </a:ext>
            </a:extLst>
          </p:cNvPr>
          <p:cNvCxnSpPr/>
          <p:nvPr/>
        </p:nvCxnSpPr>
        <p:spPr>
          <a:xfrm>
            <a:off x="650450" y="5948311"/>
            <a:ext cx="108031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600DBD40-B5CC-4FFD-9B2D-A31BAC59E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37169" y="6191237"/>
            <a:ext cx="2895600" cy="273844"/>
          </a:xfrm>
        </p:spPr>
        <p:txBody>
          <a:bodyPr/>
          <a:lstStyle/>
          <a:p>
            <a:pPr algn="r"/>
            <a:r>
              <a:rPr lang="es-419" dirty="0"/>
              <a:t>Tutorial </a:t>
            </a:r>
            <a:r>
              <a:rPr lang="es-419" dirty="0" err="1"/>
              <a:t>Ovid</a:t>
            </a:r>
            <a:endParaRPr lang="en-US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3BF80BD-45C8-49A6-9F94-815C91084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3897" y="6191237"/>
            <a:ext cx="489671" cy="273844"/>
          </a:xfrm>
        </p:spPr>
        <p:txBody>
          <a:bodyPr/>
          <a:lstStyle/>
          <a:p>
            <a:fld id="{C3C3236D-FB65-584A-8227-5A449D06E62A}" type="slidenum">
              <a:rPr lang="en-US" smtClean="0"/>
              <a:t>5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E9D68D2-C4F6-4844-9096-0E3FB35866B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0450" y="6191236"/>
            <a:ext cx="2228311" cy="392027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777BCF3-648F-4309-9298-2C035B15AF9B}"/>
              </a:ext>
            </a:extLst>
          </p:cNvPr>
          <p:cNvSpPr txBox="1">
            <a:spLocks/>
          </p:cNvSpPr>
          <p:nvPr/>
        </p:nvSpPr>
        <p:spPr>
          <a:xfrm>
            <a:off x="646776" y="1262238"/>
            <a:ext cx="10185993" cy="3785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/>
            </a:pPr>
            <a:r>
              <a:rPr lang="es-ES" sz="1800" dirty="0">
                <a:latin typeface="Bliss 2 Light" panose="02000506030000020004" pitchFamily="50" charset="0"/>
              </a:rPr>
              <a:t>Una vez </a:t>
            </a:r>
            <a:r>
              <a:rPr lang="es-ES" sz="1800" b="1" dirty="0">
                <a:latin typeface="Bliss 2 Light" panose="02000506030000020004" pitchFamily="50" charset="0"/>
              </a:rPr>
              <a:t>conectado a la red de su institución ingrese a: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b="1" i="1" dirty="0">
                <a:solidFill>
                  <a:srgbClr val="0981C5"/>
                </a:solidFill>
                <a:latin typeface="Bliss 2 Light" panose="02000506030000020004" pitchFamily="50" charset="0"/>
                <a:hlinkClick r:id="rId3"/>
              </a:rPr>
              <a:t>www.conricyt.mx</a:t>
            </a:r>
            <a:r>
              <a:rPr lang="en-US" sz="1800" b="1" i="1" dirty="0">
                <a:solidFill>
                  <a:srgbClr val="0981C5"/>
                </a:solidFill>
                <a:latin typeface="Bliss 2 Light" panose="02000506030000020004" pitchFamily="50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800" dirty="0">
                <a:latin typeface="Bliss 2 Light" panose="02000506030000020004" pitchFamily="50" charset="0"/>
              </a:rPr>
              <a:t>En el título </a:t>
            </a:r>
            <a:r>
              <a:rPr lang="es-ES" sz="1800" b="1" dirty="0">
                <a:latin typeface="Bliss 2 Light" panose="02000506030000020004" pitchFamily="50" charset="0"/>
              </a:rPr>
              <a:t>Recursos por editorial </a:t>
            </a:r>
            <a:r>
              <a:rPr lang="es-ES" sz="1800" dirty="0">
                <a:latin typeface="Bliss 2 Light" panose="02000506030000020004" pitchFamily="50" charset="0"/>
              </a:rPr>
              <a:t>hacer clic en </a:t>
            </a:r>
            <a:r>
              <a:rPr lang="es-ES" sz="1800" b="1" dirty="0">
                <a:latin typeface="Bliss 2 Light" panose="02000506030000020004" pitchFamily="50" charset="0"/>
              </a:rPr>
              <a:t>Encuentra el recurso que buscas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800" dirty="0">
                <a:latin typeface="Bliss 2 Light" panose="02000506030000020004" pitchFamily="50" charset="0"/>
              </a:rPr>
              <a:t>Ingrese la palabra </a:t>
            </a:r>
            <a:r>
              <a:rPr lang="es-ES" sz="1800" b="1" dirty="0">
                <a:latin typeface="Bliss 2 Light" panose="02000506030000020004" pitchFamily="50" charset="0"/>
              </a:rPr>
              <a:t>Lippincott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800" dirty="0">
                <a:latin typeface="Bliss 2 Light" panose="02000506030000020004" pitchFamily="50" charset="0"/>
              </a:rPr>
              <a:t>Seleccione </a:t>
            </a:r>
            <a:r>
              <a:rPr lang="es-ES" sz="1800" b="1" dirty="0">
                <a:latin typeface="Bliss 2 Light" panose="02000506030000020004" pitchFamily="50" charset="0"/>
              </a:rPr>
              <a:t>Ovid / </a:t>
            </a:r>
            <a:r>
              <a:rPr lang="es-ES" sz="1800" b="1" dirty="0" err="1">
                <a:latin typeface="Bliss 2 Light" panose="02000506030000020004" pitchFamily="50" charset="0"/>
              </a:rPr>
              <a:t>Books</a:t>
            </a:r>
            <a:r>
              <a:rPr lang="en-US" sz="1800" b="1" dirty="0">
                <a:latin typeface="Bliss 2 Light" panose="02000506030000020004" pitchFamily="50" charset="0"/>
              </a:rPr>
              <a:t>@Ovid </a:t>
            </a:r>
            <a:br>
              <a:rPr lang="en-US" sz="1800" b="1" dirty="0">
                <a:latin typeface="Bliss 2 Light" panose="02000506030000020004" pitchFamily="50" charset="0"/>
              </a:rPr>
            </a:br>
            <a:r>
              <a:rPr lang="en-US" sz="1800" dirty="0">
                <a:latin typeface="Bliss 2 Light" panose="02000506030000020004" pitchFamily="50" charset="0"/>
              </a:rPr>
              <a:t>para búsquedas en la Plataforma Ovid</a:t>
            </a:r>
            <a:endParaRPr lang="es-ES" sz="1800" dirty="0">
              <a:latin typeface="Bliss 2 Light" panose="02000506030000020004" pitchFamily="50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97A1F99-B16B-4B13-8354-31F6B18DE248}"/>
              </a:ext>
            </a:extLst>
          </p:cNvPr>
          <p:cNvSpPr/>
          <p:nvPr/>
        </p:nvSpPr>
        <p:spPr>
          <a:xfrm>
            <a:off x="646776" y="496095"/>
            <a:ext cx="25891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b="1" i="1" dirty="0">
                <a:solidFill>
                  <a:srgbClr val="92D050"/>
                </a:solidFill>
                <a:latin typeface="Bliss 2 "/>
              </a:rPr>
              <a:t>Abrir</a:t>
            </a:r>
            <a:r>
              <a:rPr lang="en-US" sz="2800" b="1" i="1" dirty="0">
                <a:solidFill>
                  <a:srgbClr val="92D050"/>
                </a:solidFill>
                <a:latin typeface="Bliss 2 "/>
              </a:rPr>
              <a:t> </a:t>
            </a:r>
            <a:r>
              <a:rPr lang="es-MX" sz="2800" b="1" i="1" dirty="0">
                <a:solidFill>
                  <a:srgbClr val="92D050"/>
                </a:solidFill>
                <a:latin typeface="Bliss 2 "/>
              </a:rPr>
              <a:t>una</a:t>
            </a:r>
            <a:r>
              <a:rPr lang="en-US" sz="2800" b="1" i="1" dirty="0">
                <a:solidFill>
                  <a:srgbClr val="92D050"/>
                </a:solidFill>
                <a:latin typeface="Bliss 2 "/>
              </a:rPr>
              <a:t> </a:t>
            </a:r>
            <a:r>
              <a:rPr lang="es-MX" sz="2800" b="1" i="1" dirty="0">
                <a:solidFill>
                  <a:srgbClr val="92D050"/>
                </a:solidFill>
                <a:latin typeface="Bliss 2 "/>
              </a:rPr>
              <a:t>sesión</a:t>
            </a:r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558C567D-D9EA-4FC8-BD22-7DF1D69066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756134" y="185057"/>
            <a:ext cx="1032892" cy="69124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1008B32-4D9E-4439-AB5C-B9086912D43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72299" y="2348876"/>
            <a:ext cx="6581268" cy="3303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229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C97AAA80-BBDB-419F-A64A-75E681C5F0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7044" y="3802834"/>
            <a:ext cx="8034506" cy="21454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6177F6-0607-4FBC-9406-1AFC1B84AD76}"/>
              </a:ext>
            </a:extLst>
          </p:cNvPr>
          <p:cNvCxnSpPr/>
          <p:nvPr/>
        </p:nvCxnSpPr>
        <p:spPr>
          <a:xfrm>
            <a:off x="650450" y="5948311"/>
            <a:ext cx="108031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600DBD40-B5CC-4FFD-9B2D-A31BAC59E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37169" y="6191237"/>
            <a:ext cx="2895600" cy="273844"/>
          </a:xfrm>
        </p:spPr>
        <p:txBody>
          <a:bodyPr/>
          <a:lstStyle/>
          <a:p>
            <a:pPr algn="r"/>
            <a:r>
              <a:rPr lang="es-419" dirty="0"/>
              <a:t>Tutorial </a:t>
            </a:r>
            <a:r>
              <a:rPr lang="es-419" dirty="0" err="1"/>
              <a:t>Ovid</a:t>
            </a:r>
            <a:endParaRPr lang="en-US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3BF80BD-45C8-49A6-9F94-815C91084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3897" y="6191237"/>
            <a:ext cx="489671" cy="273844"/>
          </a:xfrm>
        </p:spPr>
        <p:txBody>
          <a:bodyPr/>
          <a:lstStyle/>
          <a:p>
            <a:fld id="{C3C3236D-FB65-584A-8227-5A449D06E62A}" type="slidenum">
              <a:rPr lang="en-US" smtClean="0"/>
              <a:t>6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E9D68D2-C4F6-4844-9096-0E3FB35866B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0450" y="6191236"/>
            <a:ext cx="2228311" cy="392027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3D540E8-072A-4903-80E7-0647AE2B08EF}"/>
              </a:ext>
            </a:extLst>
          </p:cNvPr>
          <p:cNvSpPr txBox="1">
            <a:spLocks/>
          </p:cNvSpPr>
          <p:nvPr/>
        </p:nvSpPr>
        <p:spPr>
          <a:xfrm>
            <a:off x="468829" y="411509"/>
            <a:ext cx="5349501" cy="5431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419" b="1" i="1" dirty="0">
                <a:solidFill>
                  <a:srgbClr val="92D050"/>
                </a:solidFill>
                <a:latin typeface="Bliss 2 "/>
              </a:rPr>
              <a:t>Barra principal de navegación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B755DA-BC51-422D-A8B3-98632659B9F7}"/>
              </a:ext>
            </a:extLst>
          </p:cNvPr>
          <p:cNvSpPr/>
          <p:nvPr/>
        </p:nvSpPr>
        <p:spPr>
          <a:xfrm>
            <a:off x="468829" y="945256"/>
            <a:ext cx="103639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solidFill>
                  <a:schemeClr val="tx2"/>
                </a:solidFill>
                <a:latin typeface="Bliss 2 Light" panose="02000506030000020004" pitchFamily="50" charset="0"/>
              </a:rPr>
              <a:t>Puede ofrecer muchos enlaces persistentes de acuerdo con </a:t>
            </a:r>
            <a:r>
              <a:rPr lang="es-419" dirty="0">
                <a:solidFill>
                  <a:schemeClr val="tx2"/>
                </a:solidFill>
                <a:latin typeface="Bliss 2 Light" panose="02000506030000020004" pitchFamily="50" charset="0"/>
              </a:rPr>
              <a:t>las suscripciones </a:t>
            </a:r>
            <a:r>
              <a:rPr lang="en-US" dirty="0">
                <a:solidFill>
                  <a:schemeClr val="tx2"/>
                </a:solidFill>
                <a:latin typeface="Bliss 2 Light" panose="02000506030000020004" pitchFamily="50" charset="0"/>
              </a:rPr>
              <a:t>de </a:t>
            </a:r>
            <a:r>
              <a:rPr lang="en-US" dirty="0" err="1">
                <a:solidFill>
                  <a:schemeClr val="tx2"/>
                </a:solidFill>
                <a:latin typeface="Bliss 2 Light" panose="02000506030000020004" pitchFamily="50" charset="0"/>
              </a:rPr>
              <a:t>contenido</a:t>
            </a:r>
            <a:r>
              <a:rPr lang="en-US" dirty="0">
                <a:solidFill>
                  <a:schemeClr val="tx2"/>
                </a:solidFill>
                <a:latin typeface="Bliss 2 Light" panose="02000506030000020004" pitchFamily="50" charset="0"/>
              </a:rPr>
              <a:t>.</a:t>
            </a:r>
            <a:endParaRPr lang="es-419" dirty="0">
              <a:solidFill>
                <a:schemeClr val="tx2"/>
              </a:solidFill>
              <a:latin typeface="Bliss 2 Light" panose="02000506030000020004" pitchFamily="50" charset="0"/>
            </a:endParaRPr>
          </a:p>
          <a:p>
            <a:endParaRPr lang="es-419" dirty="0">
              <a:solidFill>
                <a:schemeClr val="tx2"/>
              </a:solidFill>
              <a:latin typeface="Bliss 2 Light" panose="02000506030000020004" pitchFamily="50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BD272ED-477E-4CAF-A7F0-2601B3AFDA81}"/>
              </a:ext>
            </a:extLst>
          </p:cNvPr>
          <p:cNvSpPr txBox="1">
            <a:spLocks/>
          </p:cNvSpPr>
          <p:nvPr/>
        </p:nvSpPr>
        <p:spPr>
          <a:xfrm>
            <a:off x="468829" y="2231585"/>
            <a:ext cx="5349501" cy="543165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b="1" i="1" dirty="0">
                <a:solidFill>
                  <a:srgbClr val="92D050"/>
                </a:solidFill>
                <a:latin typeface="Bliss 2 "/>
              </a:rPr>
              <a:t>¿Cómo hacer una búsqueda básica?</a:t>
            </a:r>
            <a:endParaRPr lang="es-419" b="1" i="1" dirty="0">
              <a:solidFill>
                <a:srgbClr val="92D050"/>
              </a:solidFill>
              <a:latin typeface="Bliss 2 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B046588-675A-4EAD-ABFB-05227A40BA44}"/>
              </a:ext>
            </a:extLst>
          </p:cNvPr>
          <p:cNvSpPr/>
          <p:nvPr/>
        </p:nvSpPr>
        <p:spPr>
          <a:xfrm>
            <a:off x="599292" y="2721966"/>
            <a:ext cx="111238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es-ES" dirty="0">
                <a:solidFill>
                  <a:srgbClr val="010000"/>
                </a:solidFill>
                <a:latin typeface="Bliss2-Light" panose="02000506030000020004" pitchFamily="50" charset="0"/>
              </a:rPr>
              <a:t>Introduzca su pregunta, frase o palabra clave en inglés.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dirty="0">
                <a:solidFill>
                  <a:srgbClr val="010000"/>
                </a:solidFill>
                <a:latin typeface="Bliss2-Light" panose="02000506030000020004" pitchFamily="50" charset="0"/>
              </a:rPr>
              <a:t>El recuadro </a:t>
            </a:r>
            <a:r>
              <a:rPr lang="es-ES" b="1" dirty="0">
                <a:solidFill>
                  <a:srgbClr val="0981C5"/>
                </a:solidFill>
                <a:latin typeface="Bliss2-Light" panose="02000506030000020004" pitchFamily="50" charset="0"/>
              </a:rPr>
              <a:t>“Incluir términos relacionados” (3)</a:t>
            </a:r>
            <a:r>
              <a:rPr lang="es-ES" dirty="0">
                <a:solidFill>
                  <a:srgbClr val="0981C5"/>
                </a:solidFill>
                <a:latin typeface="Bliss2-Light" panose="02000506030000020004" pitchFamily="50" charset="0"/>
              </a:rPr>
              <a:t> </a:t>
            </a:r>
            <a:r>
              <a:rPr lang="en-US" dirty="0" err="1">
                <a:solidFill>
                  <a:srgbClr val="010000"/>
                </a:solidFill>
                <a:latin typeface="Bliss2-Light" panose="02000506030000020004" pitchFamily="50" charset="0"/>
              </a:rPr>
              <a:t>normalmente</a:t>
            </a:r>
            <a:r>
              <a:rPr lang="en-US" dirty="0">
                <a:solidFill>
                  <a:srgbClr val="010000"/>
                </a:solidFill>
                <a:latin typeface="Bliss2-Light" panose="02000506030000020004" pitchFamily="50" charset="0"/>
              </a:rPr>
              <a:t> se </a:t>
            </a:r>
            <a:r>
              <a:rPr lang="en-US" dirty="0" err="1">
                <a:solidFill>
                  <a:srgbClr val="010000"/>
                </a:solidFill>
                <a:latin typeface="Bliss2-Light" panose="02000506030000020004" pitchFamily="50" charset="0"/>
              </a:rPr>
              <a:t>selecciona</a:t>
            </a:r>
            <a:r>
              <a:rPr lang="en-US" dirty="0">
                <a:solidFill>
                  <a:srgbClr val="010000"/>
                </a:solidFill>
                <a:latin typeface="Bliss2-Light" panose="02000506030000020004" pitchFamily="50" charset="0"/>
              </a:rPr>
              <a:t> </a:t>
            </a:r>
            <a:r>
              <a:rPr lang="en-US" dirty="0" err="1">
                <a:solidFill>
                  <a:srgbClr val="010000"/>
                </a:solidFill>
                <a:latin typeface="Bliss2-Light" panose="02000506030000020004" pitchFamily="50" charset="0"/>
              </a:rPr>
              <a:t>por</a:t>
            </a:r>
            <a:r>
              <a:rPr lang="en-US" dirty="0">
                <a:solidFill>
                  <a:srgbClr val="010000"/>
                </a:solidFill>
                <a:latin typeface="Bliss2-Light" panose="02000506030000020004" pitchFamily="50" charset="0"/>
              </a:rPr>
              <a:t> </a:t>
            </a:r>
            <a:r>
              <a:rPr lang="en-US" dirty="0" err="1">
                <a:solidFill>
                  <a:srgbClr val="010000"/>
                </a:solidFill>
                <a:latin typeface="Bliss2-Light" panose="02000506030000020004" pitchFamily="50" charset="0"/>
              </a:rPr>
              <a:t>defecto</a:t>
            </a:r>
            <a:r>
              <a:rPr lang="en-US" dirty="0">
                <a:solidFill>
                  <a:srgbClr val="010000"/>
                </a:solidFill>
                <a:latin typeface="Bliss2-Light" panose="02000506030000020004" pitchFamily="50" charset="0"/>
              </a:rPr>
              <a:t>. </a:t>
            </a:r>
            <a:r>
              <a:rPr lang="en-US" dirty="0" err="1">
                <a:solidFill>
                  <a:srgbClr val="010000"/>
                </a:solidFill>
                <a:latin typeface="Bliss2-Light" panose="02000506030000020004" pitchFamily="50" charset="0"/>
              </a:rPr>
              <a:t>Esta</a:t>
            </a:r>
            <a:r>
              <a:rPr lang="en-US" dirty="0">
                <a:solidFill>
                  <a:srgbClr val="010000"/>
                </a:solidFill>
                <a:latin typeface="Bliss2-Light" panose="02000506030000020004" pitchFamily="50" charset="0"/>
              </a:rPr>
              <a:t> </a:t>
            </a:r>
            <a:r>
              <a:rPr lang="en-US" dirty="0" err="1">
                <a:solidFill>
                  <a:srgbClr val="010000"/>
                </a:solidFill>
                <a:latin typeface="Bliss2-Light" panose="02000506030000020004" pitchFamily="50" charset="0"/>
              </a:rPr>
              <a:t>función</a:t>
            </a:r>
            <a:r>
              <a:rPr lang="en-US" dirty="0">
                <a:solidFill>
                  <a:srgbClr val="010000"/>
                </a:solidFill>
                <a:latin typeface="Bliss2-Light" panose="02000506030000020004" pitchFamily="50" charset="0"/>
              </a:rPr>
              <a:t> </a:t>
            </a:r>
            <a:r>
              <a:rPr lang="es-ES" dirty="0">
                <a:solidFill>
                  <a:srgbClr val="010000"/>
                </a:solidFill>
                <a:latin typeface="Bliss2-Light" panose="02000506030000020004" pitchFamily="50" charset="0"/>
              </a:rPr>
              <a:t>ayuda automáticamente a expandir la búsqueda al tratar de encontrar sinónimos, plurales y ortografía alternativa.</a:t>
            </a:r>
          </a:p>
          <a:p>
            <a:pPr algn="just"/>
            <a:r>
              <a:rPr lang="es-ES" dirty="0">
                <a:solidFill>
                  <a:srgbClr val="010000"/>
                </a:solidFill>
                <a:latin typeface="Bliss2-Light" panose="02000506030000020004" pitchFamily="50" charset="0"/>
              </a:rPr>
              <a:t>       </a:t>
            </a:r>
            <a:r>
              <a:rPr lang="en-US" dirty="0" err="1">
                <a:solidFill>
                  <a:srgbClr val="010000"/>
                </a:solidFill>
                <a:latin typeface="Bliss2-Light" panose="02000506030000020004" pitchFamily="50" charset="0"/>
              </a:rPr>
              <a:t>Haga</a:t>
            </a:r>
            <a:r>
              <a:rPr lang="en-US" dirty="0">
                <a:solidFill>
                  <a:srgbClr val="010000"/>
                </a:solidFill>
                <a:latin typeface="Bliss2-Light" panose="02000506030000020004" pitchFamily="50" charset="0"/>
              </a:rPr>
              <a:t> </a:t>
            </a:r>
            <a:r>
              <a:rPr lang="en-US" dirty="0" err="1">
                <a:solidFill>
                  <a:srgbClr val="010000"/>
                </a:solidFill>
                <a:latin typeface="Bliss2-Light" panose="02000506030000020004" pitchFamily="50" charset="0"/>
              </a:rPr>
              <a:t>clic</a:t>
            </a:r>
            <a:r>
              <a:rPr lang="en-US" dirty="0">
                <a:solidFill>
                  <a:srgbClr val="010000"/>
                </a:solidFill>
                <a:latin typeface="Bliss2-Light" panose="02000506030000020004" pitchFamily="50" charset="0"/>
              </a:rPr>
              <a:t> en </a:t>
            </a:r>
            <a:r>
              <a:rPr lang="en-US" b="1" dirty="0">
                <a:solidFill>
                  <a:srgbClr val="0981C5"/>
                </a:solidFill>
                <a:latin typeface="Bliss2-Light" panose="02000506030000020004" pitchFamily="50" charset="0"/>
              </a:rPr>
              <a:t>“</a:t>
            </a:r>
            <a:r>
              <a:rPr lang="en-US" b="1" dirty="0" err="1">
                <a:solidFill>
                  <a:srgbClr val="0981C5"/>
                </a:solidFill>
                <a:latin typeface="Bliss2-Light" panose="02000506030000020004" pitchFamily="50" charset="0"/>
              </a:rPr>
              <a:t>Buscar</a:t>
            </a:r>
            <a:r>
              <a:rPr lang="en-US" b="1" dirty="0">
                <a:solidFill>
                  <a:srgbClr val="0981C5"/>
                </a:solidFill>
                <a:latin typeface="Bliss2-Light" panose="02000506030000020004" pitchFamily="50" charset="0"/>
              </a:rPr>
              <a:t>”(4)</a:t>
            </a:r>
            <a:r>
              <a:rPr lang="en-US" dirty="0">
                <a:solidFill>
                  <a:srgbClr val="010000"/>
                </a:solidFill>
                <a:latin typeface="Bliss2-Light" panose="02000506030000020004" pitchFamily="50" charset="0"/>
              </a:rPr>
              <a:t>.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06AAB01-1162-4B35-B4C0-AB1EB443EF61}"/>
              </a:ext>
            </a:extLst>
          </p:cNvPr>
          <p:cNvSpPr/>
          <p:nvPr/>
        </p:nvSpPr>
        <p:spPr>
          <a:xfrm rot="5400000" flipH="1">
            <a:off x="8008608" y="4156887"/>
            <a:ext cx="199798" cy="17257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F58F844-D701-4A17-A205-97E704BB8EF9}"/>
              </a:ext>
            </a:extLst>
          </p:cNvPr>
          <p:cNvSpPr txBox="1"/>
          <p:nvPr/>
        </p:nvSpPr>
        <p:spPr>
          <a:xfrm>
            <a:off x="9652895" y="4767560"/>
            <a:ext cx="298667" cy="3656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83F4944-FA12-4DF4-95AE-C98B1B97B04F}"/>
              </a:ext>
            </a:extLst>
          </p:cNvPr>
          <p:cNvSpPr txBox="1"/>
          <p:nvPr/>
        </p:nvSpPr>
        <p:spPr>
          <a:xfrm>
            <a:off x="8732124" y="43488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4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33CDF5A-E707-4F99-8476-A31837326C86}"/>
              </a:ext>
            </a:extLst>
          </p:cNvPr>
          <p:cNvCxnSpPr>
            <a:cxnSpLocks/>
          </p:cNvCxnSpPr>
          <p:nvPr/>
        </p:nvCxnSpPr>
        <p:spPr>
          <a:xfrm>
            <a:off x="7756263" y="4804541"/>
            <a:ext cx="832104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D4D032A-C91F-4394-A684-497C5362A221}"/>
              </a:ext>
            </a:extLst>
          </p:cNvPr>
          <p:cNvCxnSpPr>
            <a:cxnSpLocks/>
          </p:cNvCxnSpPr>
          <p:nvPr/>
        </p:nvCxnSpPr>
        <p:spPr>
          <a:xfrm flipH="1">
            <a:off x="9117042" y="5019768"/>
            <a:ext cx="535853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Graphic 19">
            <a:extLst>
              <a:ext uri="{FF2B5EF4-FFF2-40B4-BE49-F238E27FC236}">
                <a16:creationId xmlns:a16="http://schemas.microsoft.com/office/drawing/2014/main" id="{4E68409A-002D-4C84-83E1-E2A8CE9E7E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756134" y="185057"/>
            <a:ext cx="1032892" cy="691243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D7FAE274-2FB8-46F7-A5A7-24602237879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9292" y="1424895"/>
            <a:ext cx="7337877" cy="6444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68258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C13ED119-F920-4FA9-ADE2-6AB7814311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028" y="3707482"/>
            <a:ext cx="7519789" cy="21633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E11149F-11E3-4B6F-A00C-11D0EA2AAB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418" y="1570206"/>
            <a:ext cx="9369240" cy="10926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6177F6-0607-4FBC-9406-1AFC1B84AD76}"/>
              </a:ext>
            </a:extLst>
          </p:cNvPr>
          <p:cNvCxnSpPr/>
          <p:nvPr/>
        </p:nvCxnSpPr>
        <p:spPr>
          <a:xfrm>
            <a:off x="650450" y="5948311"/>
            <a:ext cx="108031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600DBD40-B5CC-4FFD-9B2D-A31BAC59E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37169" y="6191237"/>
            <a:ext cx="2895600" cy="273844"/>
          </a:xfrm>
        </p:spPr>
        <p:txBody>
          <a:bodyPr/>
          <a:lstStyle/>
          <a:p>
            <a:pPr algn="r"/>
            <a:r>
              <a:rPr lang="es-419" dirty="0"/>
              <a:t>Tutorial </a:t>
            </a:r>
            <a:r>
              <a:rPr lang="es-419" dirty="0" err="1"/>
              <a:t>Ovid</a:t>
            </a:r>
            <a:endParaRPr lang="en-US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3BF80BD-45C8-49A6-9F94-815C91084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3897" y="6191237"/>
            <a:ext cx="489671" cy="273844"/>
          </a:xfrm>
        </p:spPr>
        <p:txBody>
          <a:bodyPr/>
          <a:lstStyle/>
          <a:p>
            <a:fld id="{C3C3236D-FB65-584A-8227-5A449D06E62A}" type="slidenum">
              <a:rPr lang="en-US" smtClean="0"/>
              <a:t>7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E9D68D2-C4F6-4844-9096-0E3FB35866B4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0450" y="6191236"/>
            <a:ext cx="2228311" cy="39202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2B620A3-3607-4109-A00E-48D990425D64}"/>
              </a:ext>
            </a:extLst>
          </p:cNvPr>
          <p:cNvSpPr/>
          <p:nvPr/>
        </p:nvSpPr>
        <p:spPr>
          <a:xfrm>
            <a:off x="505968" y="542836"/>
            <a:ext cx="1019469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 startAt="3"/>
            </a:pPr>
            <a:r>
              <a:rPr lang="es-ES" sz="2000" b="1" dirty="0">
                <a:solidFill>
                  <a:srgbClr val="0981C5"/>
                </a:solidFill>
                <a:latin typeface="Bliss 2 Light" panose="02000506030000020004" pitchFamily="50" charset="0"/>
              </a:rPr>
              <a:t>Resultados: </a:t>
            </a:r>
            <a:r>
              <a:rPr lang="es-ES" dirty="0">
                <a:solidFill>
                  <a:srgbClr val="010000"/>
                </a:solidFill>
                <a:latin typeface="Bliss 2 Light" panose="02000506030000020004" pitchFamily="50" charset="0"/>
              </a:rPr>
              <a:t>el número de resultados de la Búsqueda Básica se mostrará en la casilla del </a:t>
            </a:r>
            <a:r>
              <a:rPr lang="es-ES" b="1" dirty="0">
                <a:solidFill>
                  <a:srgbClr val="0981C5"/>
                </a:solidFill>
                <a:latin typeface="Bliss2-Light" panose="02000506030000020004" pitchFamily="50" charset="0"/>
              </a:rPr>
              <a:t>“Historial de Búsquedas” (5)</a:t>
            </a:r>
            <a:r>
              <a:rPr lang="es-ES" dirty="0">
                <a:solidFill>
                  <a:srgbClr val="010000"/>
                </a:solidFill>
                <a:latin typeface="Bliss 2 Light" panose="02000506030000020004" pitchFamily="50" charset="0"/>
              </a:rPr>
              <a:t> que se abre (o uno puede abrir) entre la Barra Principal de Navegación y la Pestaña de Navegación. </a:t>
            </a:r>
            <a:endParaRPr lang="en-US" dirty="0">
              <a:latin typeface="Bliss 2 Light" panose="02000506030000020004" pitchFamily="50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062232-BE5B-4B08-B846-ACC03C7E2011}"/>
              </a:ext>
            </a:extLst>
          </p:cNvPr>
          <p:cNvSpPr/>
          <p:nvPr/>
        </p:nvSpPr>
        <p:spPr>
          <a:xfrm>
            <a:off x="650450" y="2937796"/>
            <a:ext cx="103221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4"/>
            </a:pPr>
            <a:r>
              <a:rPr lang="es-ES" dirty="0">
                <a:latin typeface="Bliss 2 Light" panose="02000506030000020004" pitchFamily="50" charset="0"/>
              </a:rPr>
              <a:t>Reduzca aún más sus resultados, de </a:t>
            </a:r>
            <a:r>
              <a:rPr lang="es-ES" b="1" dirty="0">
                <a:solidFill>
                  <a:srgbClr val="0981C5"/>
                </a:solidFill>
                <a:latin typeface="Bliss 2 Light" panose="02000506030000020004" pitchFamily="50" charset="0"/>
              </a:rPr>
              <a:t>“clic en Límites” (6) </a:t>
            </a:r>
            <a:r>
              <a:rPr lang="en-US" dirty="0">
                <a:latin typeface="Bliss 2 Light" panose="02000506030000020004" pitchFamily="50" charset="0"/>
              </a:rPr>
              <a:t>y/o </a:t>
            </a:r>
            <a:r>
              <a:rPr lang="en-US" b="1" dirty="0">
                <a:solidFill>
                  <a:srgbClr val="0981C5"/>
                </a:solidFill>
                <a:latin typeface="Bliss 2 Light" panose="02000506030000020004" pitchFamily="50" charset="0"/>
              </a:rPr>
              <a:t>“</a:t>
            </a:r>
            <a:r>
              <a:rPr lang="es-ES" b="1" dirty="0">
                <a:solidFill>
                  <a:srgbClr val="0981C5"/>
                </a:solidFill>
                <a:latin typeface="Bliss 2 Light" panose="02000506030000020004" pitchFamily="50" charset="0"/>
              </a:rPr>
              <a:t>Límites adicionales” (7) </a:t>
            </a:r>
            <a:r>
              <a:rPr lang="es-ES" dirty="0">
                <a:latin typeface="Bliss 2 Light" panose="02000506030000020004" pitchFamily="50" charset="0"/>
              </a:rPr>
              <a:t>y seleccione los rubros deseados, a continuación de clic en </a:t>
            </a:r>
            <a:r>
              <a:rPr lang="es-ES" b="1" dirty="0">
                <a:solidFill>
                  <a:srgbClr val="0981C5"/>
                </a:solidFill>
                <a:latin typeface="Bliss 2 Light" panose="02000506030000020004" pitchFamily="50" charset="0"/>
              </a:rPr>
              <a:t>“Buscar” (8).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4A50DAB-F7FB-4A97-AA7C-FB5E534417F3}"/>
              </a:ext>
            </a:extLst>
          </p:cNvPr>
          <p:cNvSpPr/>
          <p:nvPr/>
        </p:nvSpPr>
        <p:spPr>
          <a:xfrm rot="5400000" flipH="1">
            <a:off x="3928160" y="4763372"/>
            <a:ext cx="319572" cy="148494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13D628-3F79-4007-ADC4-E79842898B4B}"/>
              </a:ext>
            </a:extLst>
          </p:cNvPr>
          <p:cNvSpPr/>
          <p:nvPr/>
        </p:nvSpPr>
        <p:spPr>
          <a:xfrm rot="5400000" flipH="1">
            <a:off x="2221430" y="811787"/>
            <a:ext cx="256510" cy="171668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95B17B1-7822-47A7-BE40-5EC22EEF5BAE}"/>
              </a:ext>
            </a:extLst>
          </p:cNvPr>
          <p:cNvSpPr/>
          <p:nvPr/>
        </p:nvSpPr>
        <p:spPr>
          <a:xfrm rot="5400000" flipH="1">
            <a:off x="3544469" y="3800915"/>
            <a:ext cx="214818" cy="79943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361E9DC-E530-4750-AC1B-F2AB00DA2150}"/>
              </a:ext>
            </a:extLst>
          </p:cNvPr>
          <p:cNvSpPr txBox="1"/>
          <p:nvPr/>
        </p:nvSpPr>
        <p:spPr>
          <a:xfrm>
            <a:off x="3853452" y="1498227"/>
            <a:ext cx="398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5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79D5779-4262-45F3-A788-94F4E20A4F43}"/>
              </a:ext>
            </a:extLst>
          </p:cNvPr>
          <p:cNvSpPr txBox="1"/>
          <p:nvPr/>
        </p:nvSpPr>
        <p:spPr>
          <a:xfrm>
            <a:off x="2179029" y="53291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7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EFAE731-ACEA-4F76-AB0A-D9B458D98304}"/>
              </a:ext>
            </a:extLst>
          </p:cNvPr>
          <p:cNvSpPr/>
          <p:nvPr/>
        </p:nvSpPr>
        <p:spPr>
          <a:xfrm rot="5400000" flipH="1">
            <a:off x="8849594" y="3556144"/>
            <a:ext cx="295639" cy="79943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6CF0125-262D-44A8-A77C-19391EFCFF89}"/>
              </a:ext>
            </a:extLst>
          </p:cNvPr>
          <p:cNvSpPr txBox="1"/>
          <p:nvPr/>
        </p:nvSpPr>
        <p:spPr>
          <a:xfrm>
            <a:off x="9923744" y="3723891"/>
            <a:ext cx="487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8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F28991D-3A88-4C0A-B0F4-66B80C9D9B32}"/>
              </a:ext>
            </a:extLst>
          </p:cNvPr>
          <p:cNvSpPr txBox="1"/>
          <p:nvPr/>
        </p:nvSpPr>
        <p:spPr>
          <a:xfrm>
            <a:off x="1952496" y="40119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6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412852C-1EA0-4D32-A49C-5642F34220DA}"/>
              </a:ext>
            </a:extLst>
          </p:cNvPr>
          <p:cNvCxnSpPr>
            <a:cxnSpLocks/>
          </p:cNvCxnSpPr>
          <p:nvPr/>
        </p:nvCxnSpPr>
        <p:spPr>
          <a:xfrm>
            <a:off x="2316642" y="4196656"/>
            <a:ext cx="810598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57782BA-7E7F-4C99-93A8-1F03D890EC92}"/>
              </a:ext>
            </a:extLst>
          </p:cNvPr>
          <p:cNvCxnSpPr>
            <a:cxnSpLocks/>
          </p:cNvCxnSpPr>
          <p:nvPr/>
        </p:nvCxnSpPr>
        <p:spPr>
          <a:xfrm flipH="1">
            <a:off x="3373138" y="1700109"/>
            <a:ext cx="448325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3BE0602-29F1-485F-859D-CEDBE92FF86E}"/>
              </a:ext>
            </a:extLst>
          </p:cNvPr>
          <p:cNvCxnSpPr>
            <a:cxnSpLocks/>
          </p:cNvCxnSpPr>
          <p:nvPr/>
        </p:nvCxnSpPr>
        <p:spPr>
          <a:xfrm flipH="1">
            <a:off x="9557858" y="3929631"/>
            <a:ext cx="365886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B9A43E8-8259-4A1F-9750-7F841422C49A}"/>
              </a:ext>
            </a:extLst>
          </p:cNvPr>
          <p:cNvCxnSpPr>
            <a:cxnSpLocks/>
          </p:cNvCxnSpPr>
          <p:nvPr/>
        </p:nvCxnSpPr>
        <p:spPr>
          <a:xfrm flipV="1">
            <a:off x="2528362" y="5505842"/>
            <a:ext cx="723799" cy="1596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Graphic 23">
            <a:extLst>
              <a:ext uri="{FF2B5EF4-FFF2-40B4-BE49-F238E27FC236}">
                <a16:creationId xmlns:a16="http://schemas.microsoft.com/office/drawing/2014/main" id="{655E6410-4F89-4FA0-8349-63066BFD72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908534" y="337457"/>
            <a:ext cx="1032892" cy="691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29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497B85F-B344-4DDB-9AB5-832332DCBA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366" y="746554"/>
            <a:ext cx="8736496" cy="45245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6177F6-0607-4FBC-9406-1AFC1B84AD76}"/>
              </a:ext>
            </a:extLst>
          </p:cNvPr>
          <p:cNvCxnSpPr/>
          <p:nvPr/>
        </p:nvCxnSpPr>
        <p:spPr>
          <a:xfrm>
            <a:off x="650450" y="5948311"/>
            <a:ext cx="108031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600DBD40-B5CC-4FFD-9B2D-A31BAC59E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37169" y="6191237"/>
            <a:ext cx="2895600" cy="273844"/>
          </a:xfrm>
        </p:spPr>
        <p:txBody>
          <a:bodyPr/>
          <a:lstStyle/>
          <a:p>
            <a:pPr algn="r"/>
            <a:r>
              <a:rPr lang="es-419" dirty="0"/>
              <a:t>Tutorial </a:t>
            </a:r>
            <a:r>
              <a:rPr lang="es-419" dirty="0" err="1"/>
              <a:t>Ovid</a:t>
            </a:r>
            <a:endParaRPr lang="en-US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3BF80BD-45C8-49A6-9F94-815C91084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3897" y="6191237"/>
            <a:ext cx="489671" cy="273844"/>
          </a:xfrm>
        </p:spPr>
        <p:txBody>
          <a:bodyPr/>
          <a:lstStyle/>
          <a:p>
            <a:fld id="{C3C3236D-FB65-584A-8227-5A449D06E62A}" type="slidenum">
              <a:rPr lang="en-US" smtClean="0"/>
              <a:t>8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E9D68D2-C4F6-4844-9096-0E3FB35866B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0450" y="6191236"/>
            <a:ext cx="2228311" cy="39202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8DEC915-1D4B-4C86-81E2-1808411655B7}"/>
              </a:ext>
            </a:extLst>
          </p:cNvPr>
          <p:cNvSpPr/>
          <p:nvPr/>
        </p:nvSpPr>
        <p:spPr>
          <a:xfrm>
            <a:off x="650450" y="377222"/>
            <a:ext cx="8172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5"/>
            </a:pPr>
            <a:r>
              <a:rPr lang="es-ES" dirty="0">
                <a:solidFill>
                  <a:srgbClr val="010000"/>
                </a:solidFill>
                <a:latin typeface="Bliss2-Light" panose="02000506030000020004" pitchFamily="50" charset="0"/>
              </a:rPr>
              <a:t>Diríjase hacia abajo de la página para visualizar los </a:t>
            </a:r>
            <a:r>
              <a:rPr lang="en-US" dirty="0" err="1">
                <a:solidFill>
                  <a:srgbClr val="010000"/>
                </a:solidFill>
                <a:latin typeface="Bliss2-Light" panose="02000506030000020004" pitchFamily="50" charset="0"/>
              </a:rPr>
              <a:t>resultados</a:t>
            </a:r>
            <a:r>
              <a:rPr lang="en-US" dirty="0">
                <a:solidFill>
                  <a:srgbClr val="010000"/>
                </a:solidFill>
                <a:latin typeface="Bliss2-Light" panose="02000506030000020004" pitchFamily="50" charset="0"/>
              </a:rPr>
              <a:t>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9DCDAF8-6DDE-41EC-ACB5-991494BFA4CC}"/>
              </a:ext>
            </a:extLst>
          </p:cNvPr>
          <p:cNvSpPr/>
          <p:nvPr/>
        </p:nvSpPr>
        <p:spPr>
          <a:xfrm>
            <a:off x="758462" y="5551497"/>
            <a:ext cx="1020543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b="1" dirty="0">
                <a:solidFill>
                  <a:srgbClr val="FF0000"/>
                </a:solidFill>
                <a:latin typeface="Bliss2-ExtraBold" panose="02000506030000020004" pitchFamily="50" charset="0"/>
              </a:rPr>
              <a:t>* Nota: </a:t>
            </a:r>
            <a:r>
              <a:rPr lang="es-ES" sz="1200" dirty="0">
                <a:solidFill>
                  <a:schemeClr val="tx2">
                    <a:lumMod val="50000"/>
                  </a:schemeClr>
                </a:solidFill>
                <a:latin typeface="Bliss2-Light" panose="02000506030000020004" pitchFamily="50" charset="0"/>
              </a:rPr>
              <a:t>en </a:t>
            </a:r>
            <a:r>
              <a:rPr lang="es-ES" sz="1200" b="1" dirty="0">
                <a:solidFill>
                  <a:srgbClr val="0981C5"/>
                </a:solidFill>
                <a:latin typeface="Bliss2-Light" panose="02000506030000020004" pitchFamily="50" charset="0"/>
              </a:rPr>
              <a:t>Búsqueda Básica </a:t>
            </a:r>
            <a:r>
              <a:rPr lang="es-ES" sz="1200" dirty="0">
                <a:solidFill>
                  <a:schemeClr val="tx2">
                    <a:lumMod val="50000"/>
                  </a:schemeClr>
                </a:solidFill>
                <a:latin typeface="Bliss2-Light" panose="02000506030000020004" pitchFamily="50" charset="0"/>
              </a:rPr>
              <a:t>sus </a:t>
            </a:r>
            <a:r>
              <a:rPr lang="es-ES" sz="1200" b="1" dirty="0">
                <a:solidFill>
                  <a:schemeClr val="tx2">
                    <a:lumMod val="50000"/>
                  </a:schemeClr>
                </a:solidFill>
                <a:latin typeface="Bliss2-Light" panose="02000506030000020004" pitchFamily="50" charset="0"/>
              </a:rPr>
              <a:t>términos específicos de búsqueda aparecen en </a:t>
            </a:r>
            <a:r>
              <a:rPr lang="es-ES" sz="1200" b="1" dirty="0">
                <a:solidFill>
                  <a:schemeClr val="tx2">
                    <a:lumMod val="50000"/>
                  </a:schemeClr>
                </a:solidFill>
                <a:highlight>
                  <a:srgbClr val="FFFF00"/>
                </a:highlight>
                <a:latin typeface="Bliss2-Light" panose="02000506030000020004" pitchFamily="50" charset="0"/>
              </a:rPr>
              <a:t>amarillo</a:t>
            </a:r>
            <a:r>
              <a:rPr lang="es-ES" sz="1200" dirty="0">
                <a:solidFill>
                  <a:schemeClr val="tx2">
                    <a:lumMod val="50000"/>
                  </a:schemeClr>
                </a:solidFill>
                <a:latin typeface="Bliss2-Light" panose="02000506030000020004" pitchFamily="50" charset="0"/>
              </a:rPr>
              <a:t>, mientras que </a:t>
            </a:r>
            <a:r>
              <a:rPr lang="es-ES" sz="1200" b="1" dirty="0">
                <a:solidFill>
                  <a:schemeClr val="tx2">
                    <a:lumMod val="50000"/>
                  </a:schemeClr>
                </a:solidFill>
                <a:latin typeface="Bliss2-Light" panose="02000506030000020004" pitchFamily="50" charset="0"/>
              </a:rPr>
              <a:t>los términos </a:t>
            </a:r>
            <a:r>
              <a:rPr lang="en-US" sz="1200" b="1" dirty="0" err="1">
                <a:solidFill>
                  <a:schemeClr val="tx2">
                    <a:lumMod val="50000"/>
                  </a:schemeClr>
                </a:solidFill>
                <a:latin typeface="Bliss2-Light" panose="02000506030000020004" pitchFamily="50" charset="0"/>
              </a:rPr>
              <a:t>relacionados</a:t>
            </a:r>
            <a:r>
              <a:rPr lang="en-US" sz="1200" b="1" dirty="0">
                <a:solidFill>
                  <a:schemeClr val="tx2">
                    <a:lumMod val="50000"/>
                  </a:schemeClr>
                </a:solidFill>
                <a:latin typeface="Bliss2-Light" panose="02000506030000020004" pitchFamily="50" charset="0"/>
              </a:rPr>
              <a:t> </a:t>
            </a:r>
            <a:r>
              <a:rPr lang="en-US" sz="1200" b="1" dirty="0" err="1">
                <a:solidFill>
                  <a:schemeClr val="tx2">
                    <a:lumMod val="50000"/>
                  </a:schemeClr>
                </a:solidFill>
                <a:latin typeface="Bliss2-Light" panose="02000506030000020004" pitchFamily="50" charset="0"/>
              </a:rPr>
              <a:t>aparecen</a:t>
            </a:r>
            <a:r>
              <a:rPr lang="en-US" sz="1200" b="1" dirty="0">
                <a:solidFill>
                  <a:schemeClr val="tx2">
                    <a:lumMod val="50000"/>
                  </a:schemeClr>
                </a:solidFill>
                <a:latin typeface="Bliss2-Light" panose="02000506030000020004" pitchFamily="50" charset="0"/>
              </a:rPr>
              <a:t> en </a:t>
            </a:r>
            <a:r>
              <a:rPr lang="en-US" sz="1200" b="1" dirty="0" err="1">
                <a:solidFill>
                  <a:schemeClr val="bg1"/>
                </a:solidFill>
                <a:highlight>
                  <a:srgbClr val="800080"/>
                </a:highlight>
                <a:latin typeface="Bliss2-Light" panose="02000506030000020004" pitchFamily="50" charset="0"/>
              </a:rPr>
              <a:t>morado</a:t>
            </a:r>
            <a:r>
              <a:rPr lang="en-US" sz="1200" b="1" dirty="0">
                <a:solidFill>
                  <a:schemeClr val="tx2">
                    <a:lumMod val="50000"/>
                  </a:schemeClr>
                </a:solidFill>
                <a:latin typeface="Bliss2-Light" panose="02000506030000020004" pitchFamily="50" charset="0"/>
              </a:rPr>
              <a:t>.</a:t>
            </a:r>
            <a:endParaRPr lang="en-US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5788FE3-B52B-452A-BAB1-6DB1D8F2A7BC}"/>
              </a:ext>
            </a:extLst>
          </p:cNvPr>
          <p:cNvCxnSpPr>
            <a:cxnSpLocks/>
          </p:cNvCxnSpPr>
          <p:nvPr/>
        </p:nvCxnSpPr>
        <p:spPr>
          <a:xfrm>
            <a:off x="5181521" y="3956663"/>
            <a:ext cx="168125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5FF60D3-A9D2-42BE-84E1-029F51351D0A}"/>
              </a:ext>
            </a:extLst>
          </p:cNvPr>
          <p:cNvSpPr txBox="1"/>
          <p:nvPr/>
        </p:nvSpPr>
        <p:spPr>
          <a:xfrm>
            <a:off x="4912325" y="3543209"/>
            <a:ext cx="443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>
              <a:solidFill>
                <a:srgbClr val="FF0000"/>
              </a:solidFill>
            </a:endParaRPr>
          </a:p>
          <a:p>
            <a:r>
              <a:rPr lang="es-MX" dirty="0">
                <a:solidFill>
                  <a:srgbClr val="FF0000"/>
                </a:solidFill>
              </a:rPr>
              <a:t>*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57F89877-13BD-4201-96ED-C94F4AAF3B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908534" y="337457"/>
            <a:ext cx="1032892" cy="691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390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6177F6-0607-4FBC-9406-1AFC1B84AD76}"/>
              </a:ext>
            </a:extLst>
          </p:cNvPr>
          <p:cNvCxnSpPr/>
          <p:nvPr/>
        </p:nvCxnSpPr>
        <p:spPr>
          <a:xfrm>
            <a:off x="650450" y="5948311"/>
            <a:ext cx="108031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600DBD40-B5CC-4FFD-9B2D-A31BAC59E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37169" y="6191237"/>
            <a:ext cx="2895600" cy="273844"/>
          </a:xfrm>
        </p:spPr>
        <p:txBody>
          <a:bodyPr/>
          <a:lstStyle/>
          <a:p>
            <a:pPr algn="r"/>
            <a:r>
              <a:rPr lang="es-419" dirty="0"/>
              <a:t>Tutorial </a:t>
            </a:r>
            <a:r>
              <a:rPr lang="es-419" dirty="0" err="1"/>
              <a:t>Ovid</a:t>
            </a:r>
            <a:endParaRPr lang="en-US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3BF80BD-45C8-49A6-9F94-815C91084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3897" y="6191237"/>
            <a:ext cx="489671" cy="273844"/>
          </a:xfrm>
        </p:spPr>
        <p:txBody>
          <a:bodyPr/>
          <a:lstStyle/>
          <a:p>
            <a:fld id="{C3C3236D-FB65-584A-8227-5A449D06E62A}" type="slidenum">
              <a:rPr lang="en-US" smtClean="0"/>
              <a:t>9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E9D68D2-C4F6-4844-9096-0E3FB35866B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0450" y="6191236"/>
            <a:ext cx="2228311" cy="39202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78D2430-45FC-4F97-82C9-3C512E7555B2}"/>
              </a:ext>
            </a:extLst>
          </p:cNvPr>
          <p:cNvSpPr/>
          <p:nvPr/>
        </p:nvSpPr>
        <p:spPr>
          <a:xfrm>
            <a:off x="1675695" y="678286"/>
            <a:ext cx="8352559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rgbClr val="0981C5"/>
                </a:solidFill>
                <a:latin typeface="Bliss2-Light" panose="02000506030000020004" pitchFamily="50" charset="0"/>
              </a:rPr>
              <a:t>Open Access de </a:t>
            </a:r>
            <a:r>
              <a:rPr lang="es-ES" sz="1600" b="1" dirty="0" err="1">
                <a:solidFill>
                  <a:srgbClr val="0981C5"/>
                </a:solidFill>
                <a:latin typeface="Bliss2-Light" panose="02000506030000020004" pitchFamily="50" charset="0"/>
              </a:rPr>
              <a:t>Ovid</a:t>
            </a:r>
            <a:r>
              <a:rPr lang="es-ES" sz="1600" b="1" dirty="0">
                <a:solidFill>
                  <a:srgbClr val="0981C5"/>
                </a:solidFill>
                <a:latin typeface="Bliss2-Light" panose="02000506030000020004" pitchFamily="50" charset="0"/>
              </a:rPr>
              <a:t> </a:t>
            </a:r>
            <a:r>
              <a:rPr lang="es-ES" sz="1500" dirty="0">
                <a:solidFill>
                  <a:srgbClr val="010000"/>
                </a:solidFill>
                <a:latin typeface="Bliss2-Light" panose="02000506030000020004" pitchFamily="50" charset="0"/>
              </a:rPr>
              <a:t>es un recurso de información adicional, que les ayudará a tener acceso a información de otras regiones geográficas, información que, de otra manera, es frecuentemente muy difícil de encontrar.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258A970-E6B1-44B9-8E4D-1C9F4672D8F8}"/>
              </a:ext>
            </a:extLst>
          </p:cNvPr>
          <p:cNvSpPr/>
          <p:nvPr/>
        </p:nvSpPr>
        <p:spPr>
          <a:xfrm>
            <a:off x="1072159" y="5608108"/>
            <a:ext cx="724888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b="1" dirty="0">
                <a:solidFill>
                  <a:srgbClr val="FF0000"/>
                </a:solidFill>
                <a:latin typeface="Bliss2-ExtraBold" panose="02000506030000020004" pitchFamily="50" charset="0"/>
              </a:rPr>
              <a:t>Nota: </a:t>
            </a:r>
            <a:r>
              <a:rPr lang="es-ES" sz="1400" i="1" dirty="0">
                <a:solidFill>
                  <a:schemeClr val="tx2">
                    <a:lumMod val="50000"/>
                  </a:schemeClr>
                </a:solidFill>
                <a:latin typeface="Bliss2-Light" panose="02000506030000020004" pitchFamily="50" charset="0"/>
              </a:rPr>
              <a:t>Los resultados de Acceso abierto sólo están disponibles cuando se usa </a:t>
            </a:r>
            <a:r>
              <a:rPr lang="es-ES" sz="1400" b="1" i="1" dirty="0">
                <a:latin typeface="Bliss2-Light" panose="02000506030000020004" pitchFamily="50" charset="0"/>
              </a:rPr>
              <a:t>Búsqueda Básica</a:t>
            </a:r>
            <a:r>
              <a:rPr lang="es-ES" sz="1400" b="1" i="1" dirty="0">
                <a:latin typeface="Bliss2-MediumItalic" panose="02000506040000090004" pitchFamily="50" charset="0"/>
              </a:rPr>
              <a:t>.</a:t>
            </a:r>
            <a:endParaRPr lang="en-US" sz="1400" b="1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D6C3DC6-90E2-4EA7-BE4F-6CFEC4335DB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66395" y="1857080"/>
            <a:ext cx="1918903" cy="31747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004FBB3-A977-4F74-B001-F18F0B71DEB4}"/>
              </a:ext>
            </a:extLst>
          </p:cNvPr>
          <p:cNvSpPr/>
          <p:nvPr/>
        </p:nvSpPr>
        <p:spPr>
          <a:xfrm rot="5400000" flipH="1">
            <a:off x="2044456" y="1477978"/>
            <a:ext cx="362780" cy="179684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6049D619-70E0-402F-B498-671A1388A4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756134" y="185057"/>
            <a:ext cx="1032892" cy="691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97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883</TotalTime>
  <Words>853</Words>
  <Application>Microsoft Office PowerPoint</Application>
  <PresentationFormat>Panorámica</PresentationFormat>
  <Paragraphs>114</Paragraphs>
  <Slides>16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6" baseType="lpstr">
      <vt:lpstr>Arial</vt:lpstr>
      <vt:lpstr>Bliss 2 </vt:lpstr>
      <vt:lpstr>Bliss 2 Light</vt:lpstr>
      <vt:lpstr>Bliss2-ExtraBold</vt:lpstr>
      <vt:lpstr>Bliss2-Light</vt:lpstr>
      <vt:lpstr>Bliss2-MediumItalic</vt:lpstr>
      <vt:lpstr>Bliss-Regular</vt:lpstr>
      <vt:lpstr>Calibri</vt:lpstr>
      <vt:lpstr>Calibri Light</vt:lpstr>
      <vt:lpstr>Office Theme</vt:lpstr>
      <vt:lpstr>Tutorial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¡Gracias por su atención!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Tutorial</dc:title>
  <dc:creator>Gonzalez, Pamela</dc:creator>
  <cp:lastModifiedBy>LAP6ATA</cp:lastModifiedBy>
  <cp:revision>42</cp:revision>
  <dcterms:created xsi:type="dcterms:W3CDTF">2017-10-17T15:26:26Z</dcterms:created>
  <dcterms:modified xsi:type="dcterms:W3CDTF">2019-02-12T20:43:40Z</dcterms:modified>
</cp:coreProperties>
</file>